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72" r:id="rId4"/>
  </p:sldMasterIdLst>
  <p:notesMasterIdLst>
    <p:notesMasterId r:id="rId53"/>
  </p:notesMasterIdLst>
  <p:handoutMasterIdLst>
    <p:handoutMasterId r:id="rId54"/>
  </p:handoutMasterIdLst>
  <p:sldIdLst>
    <p:sldId id="256" r:id="rId5"/>
    <p:sldId id="259" r:id="rId6"/>
    <p:sldId id="341" r:id="rId7"/>
    <p:sldId id="260" r:id="rId8"/>
    <p:sldId id="258" r:id="rId9"/>
    <p:sldId id="309" r:id="rId10"/>
    <p:sldId id="289" r:id="rId11"/>
    <p:sldId id="288" r:id="rId12"/>
    <p:sldId id="310" r:id="rId13"/>
    <p:sldId id="329" r:id="rId14"/>
    <p:sldId id="339" r:id="rId15"/>
    <p:sldId id="290" r:id="rId16"/>
    <p:sldId id="298" r:id="rId17"/>
    <p:sldId id="291" r:id="rId18"/>
    <p:sldId id="299" r:id="rId19"/>
    <p:sldId id="300" r:id="rId20"/>
    <p:sldId id="311" r:id="rId21"/>
    <p:sldId id="333" r:id="rId22"/>
    <p:sldId id="312" r:id="rId23"/>
    <p:sldId id="321" r:id="rId24"/>
    <p:sldId id="313" r:id="rId25"/>
    <p:sldId id="301" r:id="rId26"/>
    <p:sldId id="305" r:id="rId27"/>
    <p:sldId id="334" r:id="rId28"/>
    <p:sldId id="322" r:id="rId29"/>
    <p:sldId id="327" r:id="rId30"/>
    <p:sldId id="332" r:id="rId31"/>
    <p:sldId id="331" r:id="rId32"/>
    <p:sldId id="317" r:id="rId33"/>
    <p:sldId id="302" r:id="rId34"/>
    <p:sldId id="314" r:id="rId35"/>
    <p:sldId id="336" r:id="rId36"/>
    <p:sldId id="335" r:id="rId37"/>
    <p:sldId id="292" r:id="rId38"/>
    <p:sldId id="306" r:id="rId39"/>
    <p:sldId id="338" r:id="rId40"/>
    <p:sldId id="293" r:id="rId41"/>
    <p:sldId id="303" r:id="rId42"/>
    <p:sldId id="307" r:id="rId43"/>
    <p:sldId id="308" r:id="rId44"/>
    <p:sldId id="326" r:id="rId45"/>
    <p:sldId id="325" r:id="rId46"/>
    <p:sldId id="294" r:id="rId47"/>
    <p:sldId id="316" r:id="rId48"/>
    <p:sldId id="319" r:id="rId49"/>
    <p:sldId id="320" r:id="rId50"/>
    <p:sldId id="340" r:id="rId51"/>
    <p:sldId id="282" r:id="rId52"/>
  </p:sldIdLst>
  <p:sldSz cx="12192000" cy="6858000"/>
  <p:notesSz cx="6858000" cy="9144000"/>
  <p:embeddedFontLst>
    <p:embeddedFont>
      <p:font typeface="Calibri" panose="020F0502020204030204" pitchFamily="34" charset="0"/>
      <p:regular r:id="rId55"/>
      <p:bold r:id="rId56"/>
      <p:italic r:id="rId57"/>
      <p:boldItalic r:id="rId58"/>
    </p:embeddedFont>
    <p:embeddedFont>
      <p:font typeface="Palatino Linotype" panose="02040502050505030304" pitchFamily="18" charset="0"/>
      <p:regular r:id="rId59"/>
      <p:bold r:id="rId60"/>
      <p:italic r:id="rId61"/>
      <p:boldItalic r:id="rId62"/>
    </p:embeddedFont>
    <p:embeddedFont>
      <p:font typeface="Source Sans Pro" panose="020B0503030403020204" pitchFamily="34" charset="0"/>
      <p:regular r:id="rId63"/>
      <p:bold r:id="rId64"/>
      <p:italic r:id="rId65"/>
      <p:boldItalic r:id="rId66"/>
    </p:embeddedFont>
    <p:embeddedFont>
      <p:font typeface="Source Sans Pro Bold" panose="020B0703030403020204" pitchFamily="34" charset="0"/>
      <p:bold r:id="rId67"/>
      <p:italic r:id="rId68"/>
      <p:boldItalic r:id="rId69"/>
    </p:embeddedFont>
    <p:embeddedFont>
      <p:font typeface="Source Serif Pro" panose="02040603050405020204" pitchFamily="18" charset="0"/>
      <p:regular r:id="rId70"/>
      <p:bold r:id="rId71"/>
      <p:italic r:id="rId72"/>
      <p:boldItalic r:id="rId73"/>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1EB"/>
    <a:srgbClr val="EDEDED"/>
    <a:srgbClr val="00A884"/>
    <a:srgbClr val="E0E0E4"/>
    <a:srgbClr val="832D88"/>
    <a:srgbClr val="DB072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3" autoAdjust="0"/>
    <p:restoredTop sz="96240"/>
  </p:normalViewPr>
  <p:slideViewPr>
    <p:cSldViewPr snapToGrid="0" showGuides="1">
      <p:cViewPr varScale="1">
        <p:scale>
          <a:sx n="111" d="100"/>
          <a:sy n="111" d="100"/>
        </p:scale>
        <p:origin x="588" y="96"/>
      </p:cViewPr>
      <p:guideLst/>
    </p:cSldViewPr>
  </p:slideViewPr>
  <p:outlineViewPr>
    <p:cViewPr>
      <p:scale>
        <a:sx n="33" d="100"/>
        <a:sy n="33" d="100"/>
      </p:scale>
      <p:origin x="0" y="-6592"/>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94" d="100"/>
          <a:sy n="194" d="100"/>
        </p:scale>
        <p:origin x="5608"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font" Target="fonts/font7.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8.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3.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1.fntdata"/><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font" Target="fonts/font17.fntdata"/><Relationship Id="rId2" Type="http://schemas.openxmlformats.org/officeDocument/2006/relationships/customXml" Target="../customXml/item2.xml"/><Relationship Id="rId29" Type="http://schemas.openxmlformats.org/officeDocument/2006/relationships/slide" Target="slides/slide25.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F73F6-A940-4D30-8A78-B56B7D915EE8}"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710FF995-2E0C-4B66-92A1-C3A6923F196E}">
      <dgm:prSet/>
      <dgm:spPr/>
      <dgm:t>
        <a:bodyPr/>
        <a:lstStyle/>
        <a:p>
          <a:r>
            <a:rPr lang="en-ID" dirty="0"/>
            <a:t>Compared different machine learning models for sentiment analysis on a </a:t>
          </a:r>
          <a:r>
            <a:rPr lang="en-ID" b="1" dirty="0" err="1"/>
            <a:t>labeled</a:t>
          </a:r>
          <a:r>
            <a:rPr lang="en-ID" b="1" dirty="0"/>
            <a:t> trained dataset </a:t>
          </a:r>
          <a:r>
            <a:rPr lang="en-ID" dirty="0"/>
            <a:t>and chose the </a:t>
          </a:r>
          <a:r>
            <a:rPr lang="en-ID" b="1" dirty="0"/>
            <a:t>best performance model</a:t>
          </a:r>
          <a:r>
            <a:rPr lang="en-ID" dirty="0"/>
            <a:t>.</a:t>
          </a:r>
          <a:endParaRPr lang="en-US" dirty="0"/>
        </a:p>
      </dgm:t>
    </dgm:pt>
    <dgm:pt modelId="{B4F6A0F6-8FDE-4816-A953-1B50D0B7CAAD}" type="parTrans" cxnId="{737BACA3-09B1-4278-BE6E-A53DFFDD2568}">
      <dgm:prSet/>
      <dgm:spPr/>
      <dgm:t>
        <a:bodyPr/>
        <a:lstStyle/>
        <a:p>
          <a:endParaRPr lang="en-US"/>
        </a:p>
      </dgm:t>
    </dgm:pt>
    <dgm:pt modelId="{BB543B23-6F13-4893-9724-B7DE526F5CFC}" type="sibTrans" cxnId="{737BACA3-09B1-4278-BE6E-A53DFFDD2568}">
      <dgm:prSet/>
      <dgm:spPr/>
      <dgm:t>
        <a:bodyPr/>
        <a:lstStyle/>
        <a:p>
          <a:endParaRPr lang="en-US"/>
        </a:p>
      </dgm:t>
    </dgm:pt>
    <dgm:pt modelId="{EE5533C1-1D10-4461-A289-F2CAF1E9DF6E}">
      <dgm:prSet/>
      <dgm:spPr/>
      <dgm:t>
        <a:bodyPr/>
        <a:lstStyle/>
        <a:p>
          <a:r>
            <a:rPr lang="en-US" dirty="0"/>
            <a:t>Collect an </a:t>
          </a:r>
          <a:r>
            <a:rPr lang="en-US" b="1" dirty="0"/>
            <a:t>unlabeled Twitter dataset </a:t>
          </a:r>
          <a:r>
            <a:rPr lang="en-US" dirty="0"/>
            <a:t>about digital robot companions from various regions, and apply a chosen machine learning model to figure out </a:t>
          </a:r>
          <a:r>
            <a:rPr lang="en-US" b="1" dirty="0"/>
            <a:t>sentiments</a:t>
          </a:r>
          <a:r>
            <a:rPr lang="en-US" dirty="0"/>
            <a:t> in the unlabeled dataset. </a:t>
          </a:r>
        </a:p>
      </dgm:t>
    </dgm:pt>
    <dgm:pt modelId="{6C9C802A-9276-496B-A133-905B54197882}" type="parTrans" cxnId="{C81D404A-80A6-4F89-8DC6-C9413F1F5BD1}">
      <dgm:prSet/>
      <dgm:spPr/>
      <dgm:t>
        <a:bodyPr/>
        <a:lstStyle/>
        <a:p>
          <a:endParaRPr lang="en-US"/>
        </a:p>
      </dgm:t>
    </dgm:pt>
    <dgm:pt modelId="{43536100-7BCA-4DB3-A5D0-BF9CBEFDBAF1}" type="sibTrans" cxnId="{C81D404A-80A6-4F89-8DC6-C9413F1F5BD1}">
      <dgm:prSet/>
      <dgm:spPr/>
      <dgm:t>
        <a:bodyPr/>
        <a:lstStyle/>
        <a:p>
          <a:endParaRPr lang="en-US"/>
        </a:p>
      </dgm:t>
    </dgm:pt>
    <dgm:pt modelId="{C473E560-2F4E-4594-A8FD-65C12F0E5328}">
      <dgm:prSet/>
      <dgm:spPr/>
      <dgm:t>
        <a:bodyPr/>
        <a:lstStyle/>
        <a:p>
          <a:r>
            <a:rPr lang="en-US" b="1" dirty="0"/>
            <a:t>Chi-square test </a:t>
          </a:r>
          <a:r>
            <a:rPr lang="en-US" b="0" dirty="0"/>
            <a:t>is</a:t>
          </a:r>
          <a:r>
            <a:rPr lang="en-US" b="1" dirty="0"/>
            <a:t> </a:t>
          </a:r>
          <a:r>
            <a:rPr lang="en-US" dirty="0"/>
            <a:t>used to find out </a:t>
          </a:r>
          <a:r>
            <a:rPr lang="en-US" b="1" dirty="0"/>
            <a:t>dependencies</a:t>
          </a:r>
          <a:r>
            <a:rPr lang="en-US" dirty="0"/>
            <a:t> between sentiment and various locations. </a:t>
          </a:r>
        </a:p>
      </dgm:t>
    </dgm:pt>
    <dgm:pt modelId="{1E22FC52-250D-404A-8389-096154F3FD8E}" type="parTrans" cxnId="{99DE3E73-443E-4FB1-AE1B-7EB15E1C9F37}">
      <dgm:prSet/>
      <dgm:spPr/>
      <dgm:t>
        <a:bodyPr/>
        <a:lstStyle/>
        <a:p>
          <a:endParaRPr lang="en-US"/>
        </a:p>
      </dgm:t>
    </dgm:pt>
    <dgm:pt modelId="{6FAA8F5B-03F8-4A64-B02C-64B3ABACF653}" type="sibTrans" cxnId="{99DE3E73-443E-4FB1-AE1B-7EB15E1C9F37}">
      <dgm:prSet/>
      <dgm:spPr/>
      <dgm:t>
        <a:bodyPr/>
        <a:lstStyle/>
        <a:p>
          <a:endParaRPr lang="en-US"/>
        </a:p>
      </dgm:t>
    </dgm:pt>
    <dgm:pt modelId="{3AF8732A-D0BB-4651-B993-7946E1EA7200}" type="pres">
      <dgm:prSet presAssocID="{688F73F6-A940-4D30-8A78-B56B7D915EE8}" presName="root" presStyleCnt="0">
        <dgm:presLayoutVars>
          <dgm:dir/>
          <dgm:resizeHandles val="exact"/>
        </dgm:presLayoutVars>
      </dgm:prSet>
      <dgm:spPr/>
    </dgm:pt>
    <dgm:pt modelId="{A1CF066F-D72B-4B61-B0C1-ADC8C08A0E1A}" type="pres">
      <dgm:prSet presAssocID="{710FF995-2E0C-4B66-92A1-C3A6923F196E}" presName="compNode" presStyleCnt="0"/>
      <dgm:spPr/>
    </dgm:pt>
    <dgm:pt modelId="{BB23C4D5-5B2C-448C-9F2E-932E8F662C50}" type="pres">
      <dgm:prSet presAssocID="{710FF995-2E0C-4B66-92A1-C3A6923F196E}" presName="bgRect" presStyleLbl="bgShp" presStyleIdx="0" presStyleCnt="3" custLinFactNeighborX="14833" custLinFactNeighborY="971"/>
      <dgm:spPr/>
    </dgm:pt>
    <dgm:pt modelId="{AD858FB8-4371-458A-9F65-293D8A58789F}" type="pres">
      <dgm:prSet presAssocID="{710FF995-2E0C-4B66-92A1-C3A6923F19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t"/>
        </a:ext>
      </dgm:extLst>
    </dgm:pt>
    <dgm:pt modelId="{CEC622A6-FADC-4043-B057-668E3133A73C}" type="pres">
      <dgm:prSet presAssocID="{710FF995-2E0C-4B66-92A1-C3A6923F196E}" presName="spaceRect" presStyleCnt="0"/>
      <dgm:spPr/>
    </dgm:pt>
    <dgm:pt modelId="{4AEB11C2-0203-4751-910C-338008A796B3}" type="pres">
      <dgm:prSet presAssocID="{710FF995-2E0C-4B66-92A1-C3A6923F196E}" presName="parTx" presStyleLbl="revTx" presStyleIdx="0" presStyleCnt="3">
        <dgm:presLayoutVars>
          <dgm:chMax val="0"/>
          <dgm:chPref val="0"/>
        </dgm:presLayoutVars>
      </dgm:prSet>
      <dgm:spPr/>
    </dgm:pt>
    <dgm:pt modelId="{7A5705F7-CE18-467C-90A9-CE10B817BD53}" type="pres">
      <dgm:prSet presAssocID="{BB543B23-6F13-4893-9724-B7DE526F5CFC}" presName="sibTrans" presStyleCnt="0"/>
      <dgm:spPr/>
    </dgm:pt>
    <dgm:pt modelId="{AD08D6D5-A5F1-402B-A771-9157A51B39AE}" type="pres">
      <dgm:prSet presAssocID="{EE5533C1-1D10-4461-A289-F2CAF1E9DF6E}" presName="compNode" presStyleCnt="0"/>
      <dgm:spPr/>
    </dgm:pt>
    <dgm:pt modelId="{AAC771F7-7C80-4B4A-A9F0-785F0E41AFAD}" type="pres">
      <dgm:prSet presAssocID="{EE5533C1-1D10-4461-A289-F2CAF1E9DF6E}" presName="bgRect" presStyleLbl="bgShp" presStyleIdx="1" presStyleCnt="3"/>
      <dgm:spPr/>
    </dgm:pt>
    <dgm:pt modelId="{915F4F45-04F0-4EB0-87C4-ABF807558752}" type="pres">
      <dgm:prSet presAssocID="{EE5533C1-1D10-4461-A289-F2CAF1E9DF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0B6DE8C8-4572-44C9-8BEC-68DB4299B2A6}" type="pres">
      <dgm:prSet presAssocID="{EE5533C1-1D10-4461-A289-F2CAF1E9DF6E}" presName="spaceRect" presStyleCnt="0"/>
      <dgm:spPr/>
    </dgm:pt>
    <dgm:pt modelId="{D2BB191E-6660-4839-BB87-6A9C2B0E28C7}" type="pres">
      <dgm:prSet presAssocID="{EE5533C1-1D10-4461-A289-F2CAF1E9DF6E}" presName="parTx" presStyleLbl="revTx" presStyleIdx="1" presStyleCnt="3">
        <dgm:presLayoutVars>
          <dgm:chMax val="0"/>
          <dgm:chPref val="0"/>
        </dgm:presLayoutVars>
      </dgm:prSet>
      <dgm:spPr/>
    </dgm:pt>
    <dgm:pt modelId="{99508457-DCC4-4636-AC92-9E2541836D55}" type="pres">
      <dgm:prSet presAssocID="{43536100-7BCA-4DB3-A5D0-BF9CBEFDBAF1}" presName="sibTrans" presStyleCnt="0"/>
      <dgm:spPr/>
    </dgm:pt>
    <dgm:pt modelId="{E55325FF-8D68-4543-935D-1D45059031E3}" type="pres">
      <dgm:prSet presAssocID="{C473E560-2F4E-4594-A8FD-65C12F0E5328}" presName="compNode" presStyleCnt="0"/>
      <dgm:spPr/>
    </dgm:pt>
    <dgm:pt modelId="{6CCAA378-B47A-4B49-A310-1F55CF63B470}" type="pres">
      <dgm:prSet presAssocID="{C473E560-2F4E-4594-A8FD-65C12F0E5328}" presName="bgRect" presStyleLbl="bgShp" presStyleIdx="2" presStyleCnt="3"/>
      <dgm:spPr/>
    </dgm:pt>
    <dgm:pt modelId="{F220CC37-06B7-4908-AD05-24F7146C26B6}" type="pres">
      <dgm:prSet presAssocID="{C473E560-2F4E-4594-A8FD-65C12F0E532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0991B2E6-3B72-459B-A115-CC04C1B8E7B8}" type="pres">
      <dgm:prSet presAssocID="{C473E560-2F4E-4594-A8FD-65C12F0E5328}" presName="spaceRect" presStyleCnt="0"/>
      <dgm:spPr/>
    </dgm:pt>
    <dgm:pt modelId="{42BA0B81-13C0-46BA-8260-F01AF088E91C}" type="pres">
      <dgm:prSet presAssocID="{C473E560-2F4E-4594-A8FD-65C12F0E5328}" presName="parTx" presStyleLbl="revTx" presStyleIdx="2" presStyleCnt="3">
        <dgm:presLayoutVars>
          <dgm:chMax val="0"/>
          <dgm:chPref val="0"/>
        </dgm:presLayoutVars>
      </dgm:prSet>
      <dgm:spPr/>
    </dgm:pt>
  </dgm:ptLst>
  <dgm:cxnLst>
    <dgm:cxn modelId="{73D29833-6618-4475-A9DF-D0C0C06238E9}" type="presOf" srcId="{C473E560-2F4E-4594-A8FD-65C12F0E5328}" destId="{42BA0B81-13C0-46BA-8260-F01AF088E91C}" srcOrd="0" destOrd="0" presId="urn:microsoft.com/office/officeart/2018/2/layout/IconVerticalSolidList"/>
    <dgm:cxn modelId="{BB3CCB5E-59B2-4E0F-8A2F-1F6AE886D485}" type="presOf" srcId="{688F73F6-A940-4D30-8A78-B56B7D915EE8}" destId="{3AF8732A-D0BB-4651-B993-7946E1EA7200}" srcOrd="0" destOrd="0" presId="urn:microsoft.com/office/officeart/2018/2/layout/IconVerticalSolidList"/>
    <dgm:cxn modelId="{870B8267-253D-4F29-9541-417128F8D52C}" type="presOf" srcId="{710FF995-2E0C-4B66-92A1-C3A6923F196E}" destId="{4AEB11C2-0203-4751-910C-338008A796B3}" srcOrd="0" destOrd="0" presId="urn:microsoft.com/office/officeart/2018/2/layout/IconVerticalSolidList"/>
    <dgm:cxn modelId="{C81D404A-80A6-4F89-8DC6-C9413F1F5BD1}" srcId="{688F73F6-A940-4D30-8A78-B56B7D915EE8}" destId="{EE5533C1-1D10-4461-A289-F2CAF1E9DF6E}" srcOrd="1" destOrd="0" parTransId="{6C9C802A-9276-496B-A133-905B54197882}" sibTransId="{43536100-7BCA-4DB3-A5D0-BF9CBEFDBAF1}"/>
    <dgm:cxn modelId="{99DE3E73-443E-4FB1-AE1B-7EB15E1C9F37}" srcId="{688F73F6-A940-4D30-8A78-B56B7D915EE8}" destId="{C473E560-2F4E-4594-A8FD-65C12F0E5328}" srcOrd="2" destOrd="0" parTransId="{1E22FC52-250D-404A-8389-096154F3FD8E}" sibTransId="{6FAA8F5B-03F8-4A64-B02C-64B3ABACF653}"/>
    <dgm:cxn modelId="{B0F06A80-F51D-410C-814A-0B2F39D5BBA2}" type="presOf" srcId="{EE5533C1-1D10-4461-A289-F2CAF1E9DF6E}" destId="{D2BB191E-6660-4839-BB87-6A9C2B0E28C7}" srcOrd="0" destOrd="0" presId="urn:microsoft.com/office/officeart/2018/2/layout/IconVerticalSolidList"/>
    <dgm:cxn modelId="{737BACA3-09B1-4278-BE6E-A53DFFDD2568}" srcId="{688F73F6-A940-4D30-8A78-B56B7D915EE8}" destId="{710FF995-2E0C-4B66-92A1-C3A6923F196E}" srcOrd="0" destOrd="0" parTransId="{B4F6A0F6-8FDE-4816-A953-1B50D0B7CAAD}" sibTransId="{BB543B23-6F13-4893-9724-B7DE526F5CFC}"/>
    <dgm:cxn modelId="{4F8B794E-8F3B-41D1-BA78-D6E9CC06552E}" type="presParOf" srcId="{3AF8732A-D0BB-4651-B993-7946E1EA7200}" destId="{A1CF066F-D72B-4B61-B0C1-ADC8C08A0E1A}" srcOrd="0" destOrd="0" presId="urn:microsoft.com/office/officeart/2018/2/layout/IconVerticalSolidList"/>
    <dgm:cxn modelId="{3FBE2645-8779-4CCA-B787-4A277215512A}" type="presParOf" srcId="{A1CF066F-D72B-4B61-B0C1-ADC8C08A0E1A}" destId="{BB23C4D5-5B2C-448C-9F2E-932E8F662C50}" srcOrd="0" destOrd="0" presId="urn:microsoft.com/office/officeart/2018/2/layout/IconVerticalSolidList"/>
    <dgm:cxn modelId="{BFD0F8FF-703F-4495-B1F7-8DD7893797E4}" type="presParOf" srcId="{A1CF066F-D72B-4B61-B0C1-ADC8C08A0E1A}" destId="{AD858FB8-4371-458A-9F65-293D8A58789F}" srcOrd="1" destOrd="0" presId="urn:microsoft.com/office/officeart/2018/2/layout/IconVerticalSolidList"/>
    <dgm:cxn modelId="{761B7B08-2022-4687-8F15-E3E319CC428E}" type="presParOf" srcId="{A1CF066F-D72B-4B61-B0C1-ADC8C08A0E1A}" destId="{CEC622A6-FADC-4043-B057-668E3133A73C}" srcOrd="2" destOrd="0" presId="urn:microsoft.com/office/officeart/2018/2/layout/IconVerticalSolidList"/>
    <dgm:cxn modelId="{B336462E-88EF-4362-8CC1-E00EDC3EA1B7}" type="presParOf" srcId="{A1CF066F-D72B-4B61-B0C1-ADC8C08A0E1A}" destId="{4AEB11C2-0203-4751-910C-338008A796B3}" srcOrd="3" destOrd="0" presId="urn:microsoft.com/office/officeart/2018/2/layout/IconVerticalSolidList"/>
    <dgm:cxn modelId="{7FD56904-3303-40F4-BB18-3CEF86C8FDA9}" type="presParOf" srcId="{3AF8732A-D0BB-4651-B993-7946E1EA7200}" destId="{7A5705F7-CE18-467C-90A9-CE10B817BD53}" srcOrd="1" destOrd="0" presId="urn:microsoft.com/office/officeart/2018/2/layout/IconVerticalSolidList"/>
    <dgm:cxn modelId="{3A03D335-54ED-42C6-ACA1-6CED33E6C296}" type="presParOf" srcId="{3AF8732A-D0BB-4651-B993-7946E1EA7200}" destId="{AD08D6D5-A5F1-402B-A771-9157A51B39AE}" srcOrd="2" destOrd="0" presId="urn:microsoft.com/office/officeart/2018/2/layout/IconVerticalSolidList"/>
    <dgm:cxn modelId="{5DF2C62F-8992-4C35-B854-4E78622B389E}" type="presParOf" srcId="{AD08D6D5-A5F1-402B-A771-9157A51B39AE}" destId="{AAC771F7-7C80-4B4A-A9F0-785F0E41AFAD}" srcOrd="0" destOrd="0" presId="urn:microsoft.com/office/officeart/2018/2/layout/IconVerticalSolidList"/>
    <dgm:cxn modelId="{7FBC275F-4A5B-427A-933A-0D294FD63D60}" type="presParOf" srcId="{AD08D6D5-A5F1-402B-A771-9157A51B39AE}" destId="{915F4F45-04F0-4EB0-87C4-ABF807558752}" srcOrd="1" destOrd="0" presId="urn:microsoft.com/office/officeart/2018/2/layout/IconVerticalSolidList"/>
    <dgm:cxn modelId="{734749E7-99F2-48A4-8823-6A919D0B81B8}" type="presParOf" srcId="{AD08D6D5-A5F1-402B-A771-9157A51B39AE}" destId="{0B6DE8C8-4572-44C9-8BEC-68DB4299B2A6}" srcOrd="2" destOrd="0" presId="urn:microsoft.com/office/officeart/2018/2/layout/IconVerticalSolidList"/>
    <dgm:cxn modelId="{9A45D6D8-0A20-4645-B6A1-DE66B20CCF3A}" type="presParOf" srcId="{AD08D6D5-A5F1-402B-A771-9157A51B39AE}" destId="{D2BB191E-6660-4839-BB87-6A9C2B0E28C7}" srcOrd="3" destOrd="0" presId="urn:microsoft.com/office/officeart/2018/2/layout/IconVerticalSolidList"/>
    <dgm:cxn modelId="{A5F5B41C-E599-44B8-BB9A-C0B6618F7309}" type="presParOf" srcId="{3AF8732A-D0BB-4651-B993-7946E1EA7200}" destId="{99508457-DCC4-4636-AC92-9E2541836D55}" srcOrd="3" destOrd="0" presId="urn:microsoft.com/office/officeart/2018/2/layout/IconVerticalSolidList"/>
    <dgm:cxn modelId="{B99CC618-C859-43B4-B8EC-90D60C66E240}" type="presParOf" srcId="{3AF8732A-D0BB-4651-B993-7946E1EA7200}" destId="{E55325FF-8D68-4543-935D-1D45059031E3}" srcOrd="4" destOrd="0" presId="urn:microsoft.com/office/officeart/2018/2/layout/IconVerticalSolidList"/>
    <dgm:cxn modelId="{9177C8DF-345E-4EC8-AE11-FB53F479DCBC}" type="presParOf" srcId="{E55325FF-8D68-4543-935D-1D45059031E3}" destId="{6CCAA378-B47A-4B49-A310-1F55CF63B470}" srcOrd="0" destOrd="0" presId="urn:microsoft.com/office/officeart/2018/2/layout/IconVerticalSolidList"/>
    <dgm:cxn modelId="{8B505F1B-EFA9-4B7B-851D-1B22ED0B95C6}" type="presParOf" srcId="{E55325FF-8D68-4543-935D-1D45059031E3}" destId="{F220CC37-06B7-4908-AD05-24F7146C26B6}" srcOrd="1" destOrd="0" presId="urn:microsoft.com/office/officeart/2018/2/layout/IconVerticalSolidList"/>
    <dgm:cxn modelId="{3B096861-C2BB-49F0-906C-8993595D55F3}" type="presParOf" srcId="{E55325FF-8D68-4543-935D-1D45059031E3}" destId="{0991B2E6-3B72-459B-A115-CC04C1B8E7B8}" srcOrd="2" destOrd="0" presId="urn:microsoft.com/office/officeart/2018/2/layout/IconVerticalSolidList"/>
    <dgm:cxn modelId="{FD07AF13-7694-47E6-B1F2-16D8C7E79F7F}" type="presParOf" srcId="{E55325FF-8D68-4543-935D-1D45059031E3}" destId="{42BA0B81-13C0-46BA-8260-F01AF088E9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of sentiments about digital and robot pet companions be positive, like joy &amp; love, or will be negative, like anger &amp; fear?</a:t>
          </a:r>
          <a:endParaRPr lang="en-US" dirty="0"/>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or region influence people's sentiments towards digital and robot pet companions? </a:t>
          </a:r>
          <a:endParaRPr lang="en-US" dirty="0"/>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2DAA7-91A0-4241-A472-43CC07A47BAB}" type="doc">
      <dgm:prSet loTypeId="urn:microsoft.com/office/officeart/2005/8/layout/hierarchy1" loCatId="hierarchy" qsTypeId="urn:microsoft.com/office/officeart/2005/8/quickstyle/simple4" qsCatId="simple" csTypeId="urn:microsoft.com/office/officeart/2005/8/colors/accent3_2" csCatId="accent3" phldr="1"/>
      <dgm:spPr/>
      <dgm:t>
        <a:bodyPr/>
        <a:lstStyle/>
        <a:p>
          <a:endParaRPr lang="en-US"/>
        </a:p>
      </dgm:t>
    </dgm:pt>
    <dgm:pt modelId="{9ECBF3D3-D88E-4A85-9C93-957848E13A83}">
      <dgm:prSet/>
      <dgm:spPr/>
      <dgm:t>
        <a:bodyPr/>
        <a:lstStyle/>
        <a:p>
          <a:r>
            <a:rPr lang="en-ID" baseline="0" dirty="0"/>
            <a:t>Based on 119,831 reviews of </a:t>
          </a:r>
          <a:r>
            <a:rPr lang="en-ID" baseline="0" dirty="0" err="1"/>
            <a:t>Replika</a:t>
          </a:r>
          <a:r>
            <a:rPr lang="en-ID" baseline="0" dirty="0"/>
            <a:t> AI chatbot that </a:t>
          </a:r>
          <a:r>
            <a:rPr lang="en-ID" b="0" baseline="0" dirty="0"/>
            <a:t>previous researchers </a:t>
          </a:r>
          <a:r>
            <a:rPr lang="en-ID" baseline="0" dirty="0"/>
            <a:t>had collected from the Google Play Store and then subjected to sentiment analysis and topic </a:t>
          </a:r>
          <a:r>
            <a:rPr lang="en-ID" baseline="0" dirty="0" err="1"/>
            <a:t>modeling</a:t>
          </a:r>
          <a:r>
            <a:rPr lang="en-ID" baseline="0" dirty="0"/>
            <a:t>, the </a:t>
          </a:r>
          <a:r>
            <a:rPr lang="en-ID" b="1" baseline="0" dirty="0"/>
            <a:t>previous study's</a:t>
          </a:r>
          <a:r>
            <a:rPr lang="en-ID" baseline="0" dirty="0"/>
            <a:t> objective was to discover the topics and emotions that users experienced when communicating with </a:t>
          </a:r>
          <a:r>
            <a:rPr lang="en-ID" baseline="0" dirty="0" err="1"/>
            <a:t>Replika</a:t>
          </a:r>
          <a:r>
            <a:rPr lang="en-ID" baseline="0" dirty="0"/>
            <a:t> AI, a digital companion.</a:t>
          </a:r>
          <a:endParaRPr lang="en-US" dirty="0"/>
        </a:p>
      </dgm:t>
    </dgm:pt>
    <dgm:pt modelId="{3A96AE2F-C444-4638-8F2B-C9E3A1C19029}" type="parTrans" cxnId="{D57CF936-9EEB-4F1D-A5E8-BD7E05B5A0E6}">
      <dgm:prSet/>
      <dgm:spPr/>
      <dgm:t>
        <a:bodyPr/>
        <a:lstStyle/>
        <a:p>
          <a:endParaRPr lang="en-US"/>
        </a:p>
      </dgm:t>
    </dgm:pt>
    <dgm:pt modelId="{FC33FFD8-9FC7-44A3-9593-A1A119CC89A1}" type="sibTrans" cxnId="{D57CF936-9EEB-4F1D-A5E8-BD7E05B5A0E6}">
      <dgm:prSet/>
      <dgm:spPr/>
      <dgm:t>
        <a:bodyPr/>
        <a:lstStyle/>
        <a:p>
          <a:endParaRPr lang="en-US"/>
        </a:p>
      </dgm:t>
    </dgm:pt>
    <dgm:pt modelId="{F086BDEC-963A-494C-BD73-82B4877E187D}">
      <dgm:prSet/>
      <dgm:spPr/>
      <dgm:t>
        <a:bodyPr/>
        <a:lstStyle/>
        <a:p>
          <a:r>
            <a:rPr lang="en-US" baseline="0" dirty="0"/>
            <a:t>The results of the sentiment analysis show that most users really like the </a:t>
          </a:r>
          <a:r>
            <a:rPr lang="en-US" baseline="0" dirty="0" err="1"/>
            <a:t>Replika</a:t>
          </a:r>
          <a:r>
            <a:rPr lang="en-US" baseline="0" dirty="0"/>
            <a:t> AI application, and </a:t>
          </a:r>
          <a:r>
            <a:rPr lang="en-US" b="1" baseline="0" dirty="0"/>
            <a:t>most users feel joy, happiness</a:t>
          </a:r>
          <a:r>
            <a:rPr lang="en-US" baseline="0" dirty="0"/>
            <a:t>, and a sense of well-being.</a:t>
          </a:r>
          <a:br>
            <a:rPr lang="en-US" baseline="0" dirty="0"/>
          </a:br>
          <a:r>
            <a:rPr lang="en-US" baseline="0" dirty="0"/>
            <a:t>But this </a:t>
          </a:r>
          <a:r>
            <a:rPr lang="en-US" b="1" baseline="0" dirty="0"/>
            <a:t>previous study didn’t differentiate locations.</a:t>
          </a:r>
          <a:endParaRPr lang="en-US" b="1" dirty="0"/>
        </a:p>
      </dgm:t>
    </dgm:pt>
    <dgm:pt modelId="{E5CC9D79-7967-4EC6-B0A3-3EF927F27A7B}" type="parTrans" cxnId="{BA51C219-2F25-41FE-AE1E-D13AAA138CC3}">
      <dgm:prSet/>
      <dgm:spPr/>
      <dgm:t>
        <a:bodyPr/>
        <a:lstStyle/>
        <a:p>
          <a:endParaRPr lang="en-US"/>
        </a:p>
      </dgm:t>
    </dgm:pt>
    <dgm:pt modelId="{0346631F-698A-4CC6-A16D-A4F3EC75AA92}" type="sibTrans" cxnId="{BA51C219-2F25-41FE-AE1E-D13AAA138CC3}">
      <dgm:prSet/>
      <dgm:spPr/>
      <dgm:t>
        <a:bodyPr/>
        <a:lstStyle/>
        <a:p>
          <a:endParaRPr lang="en-US"/>
        </a:p>
      </dgm:t>
    </dgm:pt>
    <dgm:pt modelId="{9BB1501D-16BB-4BA7-9A04-FBE903771098}" type="pres">
      <dgm:prSet presAssocID="{AC92DAA7-91A0-4241-A472-43CC07A47BAB}" presName="hierChild1" presStyleCnt="0">
        <dgm:presLayoutVars>
          <dgm:chPref val="1"/>
          <dgm:dir/>
          <dgm:animOne val="branch"/>
          <dgm:animLvl val="lvl"/>
          <dgm:resizeHandles/>
        </dgm:presLayoutVars>
      </dgm:prSet>
      <dgm:spPr/>
    </dgm:pt>
    <dgm:pt modelId="{EDAF80F5-1ADB-4BCC-A758-B42E44ECBB6A}" type="pres">
      <dgm:prSet presAssocID="{9ECBF3D3-D88E-4A85-9C93-957848E13A83}" presName="hierRoot1" presStyleCnt="0"/>
      <dgm:spPr/>
    </dgm:pt>
    <dgm:pt modelId="{2B863B02-507B-4AF1-9FCA-EF7C34378978}" type="pres">
      <dgm:prSet presAssocID="{9ECBF3D3-D88E-4A85-9C93-957848E13A83}" presName="composite" presStyleCnt="0"/>
      <dgm:spPr/>
    </dgm:pt>
    <dgm:pt modelId="{B1E4FC21-1886-4F22-BCE4-D18BE431CDF8}" type="pres">
      <dgm:prSet presAssocID="{9ECBF3D3-D88E-4A85-9C93-957848E13A83}" presName="background" presStyleLbl="node0" presStyleIdx="0" presStyleCnt="2"/>
      <dgm:spPr/>
    </dgm:pt>
    <dgm:pt modelId="{1EF2ADD4-C0FA-42D4-9777-C7E408B332E9}" type="pres">
      <dgm:prSet presAssocID="{9ECBF3D3-D88E-4A85-9C93-957848E13A83}" presName="text" presStyleLbl="fgAcc0" presStyleIdx="0" presStyleCnt="2">
        <dgm:presLayoutVars>
          <dgm:chPref val="3"/>
        </dgm:presLayoutVars>
      </dgm:prSet>
      <dgm:spPr/>
    </dgm:pt>
    <dgm:pt modelId="{11D789D6-26AF-4377-962D-B69457C98C25}" type="pres">
      <dgm:prSet presAssocID="{9ECBF3D3-D88E-4A85-9C93-957848E13A83}" presName="hierChild2" presStyleCnt="0"/>
      <dgm:spPr/>
    </dgm:pt>
    <dgm:pt modelId="{F2883082-734E-403F-BE22-C9B8DED6781C}" type="pres">
      <dgm:prSet presAssocID="{F086BDEC-963A-494C-BD73-82B4877E187D}" presName="hierRoot1" presStyleCnt="0"/>
      <dgm:spPr/>
    </dgm:pt>
    <dgm:pt modelId="{D892B0E9-F99D-4AC4-9A94-C00C48CF3E78}" type="pres">
      <dgm:prSet presAssocID="{F086BDEC-963A-494C-BD73-82B4877E187D}" presName="composite" presStyleCnt="0"/>
      <dgm:spPr/>
    </dgm:pt>
    <dgm:pt modelId="{96186F7B-3508-4402-B3FB-D4D422EAC662}" type="pres">
      <dgm:prSet presAssocID="{F086BDEC-963A-494C-BD73-82B4877E187D}" presName="background" presStyleLbl="node0" presStyleIdx="1" presStyleCnt="2"/>
      <dgm:spPr/>
    </dgm:pt>
    <dgm:pt modelId="{473581E1-1DCA-48C5-B75A-E1B3F26A213B}" type="pres">
      <dgm:prSet presAssocID="{F086BDEC-963A-494C-BD73-82B4877E187D}" presName="text" presStyleLbl="fgAcc0" presStyleIdx="1" presStyleCnt="2">
        <dgm:presLayoutVars>
          <dgm:chPref val="3"/>
        </dgm:presLayoutVars>
      </dgm:prSet>
      <dgm:spPr/>
    </dgm:pt>
    <dgm:pt modelId="{55C48919-3149-4F73-9D87-9D537CFFA646}" type="pres">
      <dgm:prSet presAssocID="{F086BDEC-963A-494C-BD73-82B4877E187D}" presName="hierChild2" presStyleCnt="0"/>
      <dgm:spPr/>
    </dgm:pt>
  </dgm:ptLst>
  <dgm:cxnLst>
    <dgm:cxn modelId="{BA51C219-2F25-41FE-AE1E-D13AAA138CC3}" srcId="{AC92DAA7-91A0-4241-A472-43CC07A47BAB}" destId="{F086BDEC-963A-494C-BD73-82B4877E187D}" srcOrd="1" destOrd="0" parTransId="{E5CC9D79-7967-4EC6-B0A3-3EF927F27A7B}" sibTransId="{0346631F-698A-4CC6-A16D-A4F3EC75AA92}"/>
    <dgm:cxn modelId="{39F6451D-6857-4A54-BABC-E69FB07F5AF1}" type="presOf" srcId="{9ECBF3D3-D88E-4A85-9C93-957848E13A83}" destId="{1EF2ADD4-C0FA-42D4-9777-C7E408B332E9}" srcOrd="0" destOrd="0" presId="urn:microsoft.com/office/officeart/2005/8/layout/hierarchy1"/>
    <dgm:cxn modelId="{D57CF936-9EEB-4F1D-A5E8-BD7E05B5A0E6}" srcId="{AC92DAA7-91A0-4241-A472-43CC07A47BAB}" destId="{9ECBF3D3-D88E-4A85-9C93-957848E13A83}" srcOrd="0" destOrd="0" parTransId="{3A96AE2F-C444-4638-8F2B-C9E3A1C19029}" sibTransId="{FC33FFD8-9FC7-44A3-9593-A1A119CC89A1}"/>
    <dgm:cxn modelId="{DE730A6B-E118-4FB1-A5A5-CF3A70DDBA67}" type="presOf" srcId="{F086BDEC-963A-494C-BD73-82B4877E187D}" destId="{473581E1-1DCA-48C5-B75A-E1B3F26A213B}" srcOrd="0" destOrd="0" presId="urn:microsoft.com/office/officeart/2005/8/layout/hierarchy1"/>
    <dgm:cxn modelId="{A760D7C4-BAF7-4C58-A355-0EC42CC58638}" type="presOf" srcId="{AC92DAA7-91A0-4241-A472-43CC07A47BAB}" destId="{9BB1501D-16BB-4BA7-9A04-FBE903771098}" srcOrd="0" destOrd="0" presId="urn:microsoft.com/office/officeart/2005/8/layout/hierarchy1"/>
    <dgm:cxn modelId="{A090E189-FB66-447A-8B56-2BDC892376B3}" type="presParOf" srcId="{9BB1501D-16BB-4BA7-9A04-FBE903771098}" destId="{EDAF80F5-1ADB-4BCC-A758-B42E44ECBB6A}" srcOrd="0" destOrd="0" presId="urn:microsoft.com/office/officeart/2005/8/layout/hierarchy1"/>
    <dgm:cxn modelId="{55FAC003-A8CD-454D-885B-0B74D08CBE6E}" type="presParOf" srcId="{EDAF80F5-1ADB-4BCC-A758-B42E44ECBB6A}" destId="{2B863B02-507B-4AF1-9FCA-EF7C34378978}" srcOrd="0" destOrd="0" presId="urn:microsoft.com/office/officeart/2005/8/layout/hierarchy1"/>
    <dgm:cxn modelId="{AD1CB9AD-FE74-420B-AD48-32432E7702C0}" type="presParOf" srcId="{2B863B02-507B-4AF1-9FCA-EF7C34378978}" destId="{B1E4FC21-1886-4F22-BCE4-D18BE431CDF8}" srcOrd="0" destOrd="0" presId="urn:microsoft.com/office/officeart/2005/8/layout/hierarchy1"/>
    <dgm:cxn modelId="{CF89E8E1-B74E-4AB0-8438-7FDD89334640}" type="presParOf" srcId="{2B863B02-507B-4AF1-9FCA-EF7C34378978}" destId="{1EF2ADD4-C0FA-42D4-9777-C7E408B332E9}" srcOrd="1" destOrd="0" presId="urn:microsoft.com/office/officeart/2005/8/layout/hierarchy1"/>
    <dgm:cxn modelId="{104A9521-3799-40B6-8FD3-4F8054929E08}" type="presParOf" srcId="{EDAF80F5-1ADB-4BCC-A758-B42E44ECBB6A}" destId="{11D789D6-26AF-4377-962D-B69457C98C25}" srcOrd="1" destOrd="0" presId="urn:microsoft.com/office/officeart/2005/8/layout/hierarchy1"/>
    <dgm:cxn modelId="{E9067E5A-E7B0-4E11-85D2-73D84E0F00C3}" type="presParOf" srcId="{9BB1501D-16BB-4BA7-9A04-FBE903771098}" destId="{F2883082-734E-403F-BE22-C9B8DED6781C}" srcOrd="1" destOrd="0" presId="urn:microsoft.com/office/officeart/2005/8/layout/hierarchy1"/>
    <dgm:cxn modelId="{5EBEF0ED-A434-485D-9C9D-422EC6E640AD}" type="presParOf" srcId="{F2883082-734E-403F-BE22-C9B8DED6781C}" destId="{D892B0E9-F99D-4AC4-9A94-C00C48CF3E78}" srcOrd="0" destOrd="0" presId="urn:microsoft.com/office/officeart/2005/8/layout/hierarchy1"/>
    <dgm:cxn modelId="{F1E07B77-DD25-4718-A290-1C3B2C6097BB}" type="presParOf" srcId="{D892B0E9-F99D-4AC4-9A94-C00C48CF3E78}" destId="{96186F7B-3508-4402-B3FB-D4D422EAC662}" srcOrd="0" destOrd="0" presId="urn:microsoft.com/office/officeart/2005/8/layout/hierarchy1"/>
    <dgm:cxn modelId="{93E27A28-1E8F-4515-86F4-882BDE60B08F}" type="presParOf" srcId="{D892B0E9-F99D-4AC4-9A94-C00C48CF3E78}" destId="{473581E1-1DCA-48C5-B75A-E1B3F26A213B}" srcOrd="1" destOrd="0" presId="urn:microsoft.com/office/officeart/2005/8/layout/hierarchy1"/>
    <dgm:cxn modelId="{6B389C0A-E2E7-4388-AA37-444ED49735C5}" type="presParOf" srcId="{F2883082-734E-403F-BE22-C9B8DED6781C}" destId="{55C48919-3149-4F73-9D87-9D537CFFA64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sentiments about digital and robot pet companions be positive, like joy and love, or will be negative, like anger and fear?</a:t>
          </a:r>
        </a:p>
        <a:p>
          <a:r>
            <a:rPr lang="en-ID" dirty="0"/>
            <a:t>The predominant sentiment about digital and robot pet companions is "joy“, as a positive sentiment.</a:t>
          </a:r>
          <a:endParaRPr lang="en-US" dirty="0">
            <a:solidFill>
              <a:srgbClr val="00B050"/>
            </a:solidFill>
          </a:endParaRPr>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or region influence people's sentiments towards digital and robot pet companions?</a:t>
          </a:r>
          <a:br>
            <a:rPr lang="en-US" baseline="0" dirty="0"/>
          </a:br>
          <a:r>
            <a:rPr lang="en-US" baseline="0" dirty="0">
              <a:solidFill>
                <a:srgbClr val="C00000"/>
              </a:solidFill>
            </a:rPr>
            <a:t>NO. </a:t>
          </a:r>
          <a:r>
            <a:rPr lang="en-ID" dirty="0"/>
            <a:t>People's sentiments towards digital and robot pet companions are not influenced by their location or region.</a:t>
          </a:r>
          <a:endParaRPr lang="en-US" dirty="0">
            <a:solidFill>
              <a:srgbClr val="C00000"/>
            </a:solidFill>
          </a:endParaRPr>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3C4D5-5B2C-448C-9F2E-932E8F662C50}">
      <dsp:nvSpPr>
        <dsp:cNvPr id="0" name=""/>
        <dsp:cNvSpPr/>
      </dsp:nvSpPr>
      <dsp:spPr>
        <a:xfrm>
          <a:off x="0" y="14244"/>
          <a:ext cx="11140343" cy="140517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858FB8-4371-458A-9F65-293D8A58789F}">
      <dsp:nvSpPr>
        <dsp:cNvPr id="0" name=""/>
        <dsp:cNvSpPr/>
      </dsp:nvSpPr>
      <dsp:spPr>
        <a:xfrm>
          <a:off x="425066" y="316765"/>
          <a:ext cx="772848" cy="7728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EB11C2-0203-4751-910C-338008A796B3}">
      <dsp:nvSpPr>
        <dsp:cNvPr id="0" name=""/>
        <dsp:cNvSpPr/>
      </dsp:nvSpPr>
      <dsp:spPr>
        <a:xfrm>
          <a:off x="1622982" y="600"/>
          <a:ext cx="9517360" cy="1405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148715" rIns="148715" bIns="148715" numCol="1" spcCol="1270" anchor="ctr" anchorCtr="0">
          <a:noAutofit/>
        </a:bodyPr>
        <a:lstStyle/>
        <a:p>
          <a:pPr marL="0" lvl="0" indent="0" algn="l" defTabSz="1111250">
            <a:lnSpc>
              <a:spcPct val="90000"/>
            </a:lnSpc>
            <a:spcBef>
              <a:spcPct val="0"/>
            </a:spcBef>
            <a:spcAft>
              <a:spcPct val="35000"/>
            </a:spcAft>
            <a:buNone/>
          </a:pPr>
          <a:r>
            <a:rPr lang="en-ID" sz="2500" kern="1200" dirty="0"/>
            <a:t>Compared different machine learning models for sentiment analysis on a </a:t>
          </a:r>
          <a:r>
            <a:rPr lang="en-ID" sz="2500" b="1" kern="1200" dirty="0" err="1"/>
            <a:t>labeled</a:t>
          </a:r>
          <a:r>
            <a:rPr lang="en-ID" sz="2500" b="1" kern="1200" dirty="0"/>
            <a:t> trained dataset </a:t>
          </a:r>
          <a:r>
            <a:rPr lang="en-ID" sz="2500" kern="1200" dirty="0"/>
            <a:t>and chose the </a:t>
          </a:r>
          <a:r>
            <a:rPr lang="en-ID" sz="2500" b="1" kern="1200" dirty="0"/>
            <a:t>best performance model</a:t>
          </a:r>
          <a:r>
            <a:rPr lang="en-ID" sz="2500" kern="1200" dirty="0"/>
            <a:t>.</a:t>
          </a:r>
          <a:endParaRPr lang="en-US" sz="2500" kern="1200" dirty="0"/>
        </a:p>
      </dsp:txBody>
      <dsp:txXfrm>
        <a:off x="1622982" y="600"/>
        <a:ext cx="9517360" cy="1405179"/>
      </dsp:txXfrm>
    </dsp:sp>
    <dsp:sp modelId="{AAC771F7-7C80-4B4A-A9F0-785F0E41AFAD}">
      <dsp:nvSpPr>
        <dsp:cNvPr id="0" name=""/>
        <dsp:cNvSpPr/>
      </dsp:nvSpPr>
      <dsp:spPr>
        <a:xfrm>
          <a:off x="0" y="1757075"/>
          <a:ext cx="11140343" cy="140517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5F4F45-04F0-4EB0-87C4-ABF807558752}">
      <dsp:nvSpPr>
        <dsp:cNvPr id="0" name=""/>
        <dsp:cNvSpPr/>
      </dsp:nvSpPr>
      <dsp:spPr>
        <a:xfrm>
          <a:off x="425066" y="2073240"/>
          <a:ext cx="772848" cy="7728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BB191E-6660-4839-BB87-6A9C2B0E28C7}">
      <dsp:nvSpPr>
        <dsp:cNvPr id="0" name=""/>
        <dsp:cNvSpPr/>
      </dsp:nvSpPr>
      <dsp:spPr>
        <a:xfrm>
          <a:off x="1622982" y="1757075"/>
          <a:ext cx="9517360" cy="1405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148715" rIns="148715" bIns="148715" numCol="1" spcCol="1270" anchor="ctr" anchorCtr="0">
          <a:noAutofit/>
        </a:bodyPr>
        <a:lstStyle/>
        <a:p>
          <a:pPr marL="0" lvl="0" indent="0" algn="l" defTabSz="1111250">
            <a:lnSpc>
              <a:spcPct val="90000"/>
            </a:lnSpc>
            <a:spcBef>
              <a:spcPct val="0"/>
            </a:spcBef>
            <a:spcAft>
              <a:spcPct val="35000"/>
            </a:spcAft>
            <a:buNone/>
          </a:pPr>
          <a:r>
            <a:rPr lang="en-US" sz="2500" kern="1200" dirty="0"/>
            <a:t>Collect an </a:t>
          </a:r>
          <a:r>
            <a:rPr lang="en-US" sz="2500" b="1" kern="1200" dirty="0"/>
            <a:t>unlabeled Twitter dataset </a:t>
          </a:r>
          <a:r>
            <a:rPr lang="en-US" sz="2500" kern="1200" dirty="0"/>
            <a:t>about digital robot companions from various regions, and apply a chosen machine learning model to figure out </a:t>
          </a:r>
          <a:r>
            <a:rPr lang="en-US" sz="2500" b="1" kern="1200" dirty="0"/>
            <a:t>sentiments</a:t>
          </a:r>
          <a:r>
            <a:rPr lang="en-US" sz="2500" kern="1200" dirty="0"/>
            <a:t> in the unlabeled dataset. </a:t>
          </a:r>
        </a:p>
      </dsp:txBody>
      <dsp:txXfrm>
        <a:off x="1622982" y="1757075"/>
        <a:ext cx="9517360" cy="1405179"/>
      </dsp:txXfrm>
    </dsp:sp>
    <dsp:sp modelId="{6CCAA378-B47A-4B49-A310-1F55CF63B470}">
      <dsp:nvSpPr>
        <dsp:cNvPr id="0" name=""/>
        <dsp:cNvSpPr/>
      </dsp:nvSpPr>
      <dsp:spPr>
        <a:xfrm>
          <a:off x="0" y="3513549"/>
          <a:ext cx="11140343" cy="140517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0CC37-06B7-4908-AD05-24F7146C26B6}">
      <dsp:nvSpPr>
        <dsp:cNvPr id="0" name=""/>
        <dsp:cNvSpPr/>
      </dsp:nvSpPr>
      <dsp:spPr>
        <a:xfrm>
          <a:off x="425066" y="3829715"/>
          <a:ext cx="772848" cy="7728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BA0B81-13C0-46BA-8260-F01AF088E91C}">
      <dsp:nvSpPr>
        <dsp:cNvPr id="0" name=""/>
        <dsp:cNvSpPr/>
      </dsp:nvSpPr>
      <dsp:spPr>
        <a:xfrm>
          <a:off x="1622982" y="3513549"/>
          <a:ext cx="9517360" cy="1405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148715" rIns="148715" bIns="148715" numCol="1" spcCol="1270" anchor="ctr" anchorCtr="0">
          <a:noAutofit/>
        </a:bodyPr>
        <a:lstStyle/>
        <a:p>
          <a:pPr marL="0" lvl="0" indent="0" algn="l" defTabSz="1111250">
            <a:lnSpc>
              <a:spcPct val="90000"/>
            </a:lnSpc>
            <a:spcBef>
              <a:spcPct val="0"/>
            </a:spcBef>
            <a:spcAft>
              <a:spcPct val="35000"/>
            </a:spcAft>
            <a:buNone/>
          </a:pPr>
          <a:r>
            <a:rPr lang="en-US" sz="2500" b="1" kern="1200" dirty="0"/>
            <a:t>Chi-square test </a:t>
          </a:r>
          <a:r>
            <a:rPr lang="en-US" sz="2500" b="0" kern="1200" dirty="0"/>
            <a:t>is</a:t>
          </a:r>
          <a:r>
            <a:rPr lang="en-US" sz="2500" b="1" kern="1200" dirty="0"/>
            <a:t> </a:t>
          </a:r>
          <a:r>
            <a:rPr lang="en-US" sz="2500" kern="1200" dirty="0"/>
            <a:t>used to find out </a:t>
          </a:r>
          <a:r>
            <a:rPr lang="en-US" sz="2500" b="1" kern="1200" dirty="0"/>
            <a:t>dependencies</a:t>
          </a:r>
          <a:r>
            <a:rPr lang="en-US" sz="2500" kern="1200" dirty="0"/>
            <a:t> between sentiment and various locations. </a:t>
          </a:r>
        </a:p>
      </dsp:txBody>
      <dsp:txXfrm>
        <a:off x="1622982" y="3513549"/>
        <a:ext cx="9517360" cy="14051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513941"/>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287016" y="727425"/>
          <a:ext cx="521848" cy="5218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095881" y="513941"/>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1.  Will the majority of sentiments about digital and robot pet companions be positive, like joy &amp; love, or will be negative, like anger &amp; fear?</a:t>
          </a:r>
          <a:endParaRPr lang="en-US" sz="2500" kern="1200" dirty="0"/>
        </a:p>
      </dsp:txBody>
      <dsp:txXfrm>
        <a:off x="1095881" y="513941"/>
        <a:ext cx="10184503" cy="948815"/>
      </dsp:txXfrm>
    </dsp:sp>
    <dsp:sp modelId="{391E5C4B-A254-44C4-BC98-D2C70548A6D7}">
      <dsp:nvSpPr>
        <dsp:cNvPr id="0" name=""/>
        <dsp:cNvSpPr/>
      </dsp:nvSpPr>
      <dsp:spPr>
        <a:xfrm>
          <a:off x="0" y="1699960"/>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287016" y="1913444"/>
          <a:ext cx="521848" cy="5218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095881" y="1699960"/>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2. Does location or region influence people's sentiments towards digital and robot pet companions? </a:t>
          </a:r>
          <a:endParaRPr lang="en-US" sz="2500" kern="1200" dirty="0"/>
        </a:p>
      </dsp:txBody>
      <dsp:txXfrm>
        <a:off x="1095881" y="1699960"/>
        <a:ext cx="10184503" cy="948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4FC21-1886-4F22-BCE4-D18BE431CDF8}">
      <dsp:nvSpPr>
        <dsp:cNvPr id="0" name=""/>
        <dsp:cNvSpPr/>
      </dsp:nvSpPr>
      <dsp:spPr>
        <a:xfrm>
          <a:off x="1372" y="122990"/>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EF2ADD4-C0FA-42D4-9777-C7E408B332E9}">
      <dsp:nvSpPr>
        <dsp:cNvPr id="0" name=""/>
        <dsp:cNvSpPr/>
      </dsp:nvSpPr>
      <dsp:spPr>
        <a:xfrm>
          <a:off x="536563" y="631421"/>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D" sz="2000" kern="1200" baseline="0" dirty="0"/>
            <a:t>Based on 119,831 reviews of </a:t>
          </a:r>
          <a:r>
            <a:rPr lang="en-ID" sz="2000" kern="1200" baseline="0" dirty="0" err="1"/>
            <a:t>Replika</a:t>
          </a:r>
          <a:r>
            <a:rPr lang="en-ID" sz="2000" kern="1200" baseline="0" dirty="0"/>
            <a:t> AI chatbot that </a:t>
          </a:r>
          <a:r>
            <a:rPr lang="en-ID" sz="2000" b="0" kern="1200" baseline="0" dirty="0"/>
            <a:t>previous researchers </a:t>
          </a:r>
          <a:r>
            <a:rPr lang="en-ID" sz="2000" kern="1200" baseline="0" dirty="0"/>
            <a:t>had collected from the Google Play Store and then subjected to sentiment analysis and topic </a:t>
          </a:r>
          <a:r>
            <a:rPr lang="en-ID" sz="2000" kern="1200" baseline="0" dirty="0" err="1"/>
            <a:t>modeling</a:t>
          </a:r>
          <a:r>
            <a:rPr lang="en-ID" sz="2000" kern="1200" baseline="0" dirty="0"/>
            <a:t>, the </a:t>
          </a:r>
          <a:r>
            <a:rPr lang="en-ID" sz="2000" b="1" kern="1200" baseline="0" dirty="0"/>
            <a:t>previous study's</a:t>
          </a:r>
          <a:r>
            <a:rPr lang="en-ID" sz="2000" kern="1200" baseline="0" dirty="0"/>
            <a:t> objective was to discover the topics and emotions that users experienced when communicating with </a:t>
          </a:r>
          <a:r>
            <a:rPr lang="en-ID" sz="2000" kern="1200" baseline="0" dirty="0" err="1"/>
            <a:t>Replika</a:t>
          </a:r>
          <a:r>
            <a:rPr lang="en-ID" sz="2000" kern="1200" baseline="0" dirty="0"/>
            <a:t> AI, a digital companion.</a:t>
          </a:r>
          <a:endParaRPr lang="en-US" sz="2000" kern="1200" dirty="0"/>
        </a:p>
      </dsp:txBody>
      <dsp:txXfrm>
        <a:off x="626147" y="721005"/>
        <a:ext cx="4637554" cy="2879450"/>
      </dsp:txXfrm>
    </dsp:sp>
    <dsp:sp modelId="{96186F7B-3508-4402-B3FB-D4D422EAC662}">
      <dsp:nvSpPr>
        <dsp:cNvPr id="0" name=""/>
        <dsp:cNvSpPr/>
      </dsp:nvSpPr>
      <dsp:spPr>
        <a:xfrm>
          <a:off x="5888477" y="122990"/>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73581E1-1DCA-48C5-B75A-E1B3F26A213B}">
      <dsp:nvSpPr>
        <dsp:cNvPr id="0" name=""/>
        <dsp:cNvSpPr/>
      </dsp:nvSpPr>
      <dsp:spPr>
        <a:xfrm>
          <a:off x="6423669" y="631421"/>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dirty="0"/>
            <a:t>The results of the sentiment analysis show that most users really like the </a:t>
          </a:r>
          <a:r>
            <a:rPr lang="en-US" sz="2000" kern="1200" baseline="0" dirty="0" err="1"/>
            <a:t>Replika</a:t>
          </a:r>
          <a:r>
            <a:rPr lang="en-US" sz="2000" kern="1200" baseline="0" dirty="0"/>
            <a:t> AI application, and </a:t>
          </a:r>
          <a:r>
            <a:rPr lang="en-US" sz="2000" b="1" kern="1200" baseline="0" dirty="0"/>
            <a:t>most users feel joy, happiness</a:t>
          </a:r>
          <a:r>
            <a:rPr lang="en-US" sz="2000" kern="1200" baseline="0" dirty="0"/>
            <a:t>, and a sense of well-being.</a:t>
          </a:r>
          <a:br>
            <a:rPr lang="en-US" sz="2000" kern="1200" baseline="0" dirty="0"/>
          </a:br>
          <a:r>
            <a:rPr lang="en-US" sz="2000" kern="1200" baseline="0" dirty="0"/>
            <a:t>But this </a:t>
          </a:r>
          <a:r>
            <a:rPr lang="en-US" sz="2000" b="1" kern="1200" baseline="0" dirty="0"/>
            <a:t>previous study didn’t differentiate locations.</a:t>
          </a:r>
          <a:endParaRPr lang="en-US" sz="2000" b="1" kern="1200" dirty="0"/>
        </a:p>
      </dsp:txBody>
      <dsp:txXfrm>
        <a:off x="6513253" y="721005"/>
        <a:ext cx="4637554" cy="28794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640619"/>
          <a:ext cx="10638272" cy="11826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357761" y="906722"/>
          <a:ext cx="650475" cy="6504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365997" y="640619"/>
          <a:ext cx="9272274" cy="118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7" tIns="125167" rIns="125167" bIns="125167" numCol="1" spcCol="1270" anchor="ctr" anchorCtr="0">
          <a:noAutofit/>
        </a:bodyPr>
        <a:lstStyle/>
        <a:p>
          <a:pPr marL="0" lvl="0" indent="0" algn="l" defTabSz="711200">
            <a:lnSpc>
              <a:spcPct val="90000"/>
            </a:lnSpc>
            <a:spcBef>
              <a:spcPct val="0"/>
            </a:spcBef>
            <a:spcAft>
              <a:spcPct val="35000"/>
            </a:spcAft>
            <a:buNone/>
          </a:pPr>
          <a:r>
            <a:rPr lang="en-US" sz="1600" kern="1200" baseline="0" dirty="0"/>
            <a:t>1.  Will the majority sentiments about digital and robot pet companions be positive, like joy and love, or will be negative, like anger and fear?</a:t>
          </a:r>
        </a:p>
        <a:p>
          <a:pPr marL="0" lvl="0" indent="0" algn="l" defTabSz="711200">
            <a:lnSpc>
              <a:spcPct val="90000"/>
            </a:lnSpc>
            <a:spcBef>
              <a:spcPct val="0"/>
            </a:spcBef>
            <a:spcAft>
              <a:spcPct val="35000"/>
            </a:spcAft>
            <a:buNone/>
          </a:pPr>
          <a:r>
            <a:rPr lang="en-ID" sz="1600" kern="1200" dirty="0"/>
            <a:t>The predominant sentiment about digital and robot pet companions is "joy“, as a positive sentiment.</a:t>
          </a:r>
          <a:endParaRPr lang="en-US" sz="1600" kern="1200" dirty="0">
            <a:solidFill>
              <a:srgbClr val="00B050"/>
            </a:solidFill>
          </a:endParaRPr>
        </a:p>
      </dsp:txBody>
      <dsp:txXfrm>
        <a:off x="1365997" y="640619"/>
        <a:ext cx="9272274" cy="1182681"/>
      </dsp:txXfrm>
    </dsp:sp>
    <dsp:sp modelId="{391E5C4B-A254-44C4-BC98-D2C70548A6D7}">
      <dsp:nvSpPr>
        <dsp:cNvPr id="0" name=""/>
        <dsp:cNvSpPr/>
      </dsp:nvSpPr>
      <dsp:spPr>
        <a:xfrm>
          <a:off x="0" y="2118971"/>
          <a:ext cx="10638272" cy="11826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357761" y="2385075"/>
          <a:ext cx="650475" cy="6504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365997" y="2118971"/>
          <a:ext cx="9272274" cy="118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7" tIns="125167" rIns="125167" bIns="125167" numCol="1" spcCol="1270" anchor="ctr" anchorCtr="0">
          <a:noAutofit/>
        </a:bodyPr>
        <a:lstStyle/>
        <a:p>
          <a:pPr marL="0" lvl="0" indent="0" algn="l" defTabSz="711200">
            <a:lnSpc>
              <a:spcPct val="90000"/>
            </a:lnSpc>
            <a:spcBef>
              <a:spcPct val="0"/>
            </a:spcBef>
            <a:spcAft>
              <a:spcPct val="35000"/>
            </a:spcAft>
            <a:buNone/>
          </a:pPr>
          <a:r>
            <a:rPr lang="en-US" sz="1600" kern="1200" baseline="0" dirty="0"/>
            <a:t>2. Does location or region influence people's sentiments towards digital and robot pet companions?</a:t>
          </a:r>
          <a:br>
            <a:rPr lang="en-US" sz="1600" kern="1200" baseline="0" dirty="0"/>
          </a:br>
          <a:r>
            <a:rPr lang="en-US" sz="1600" kern="1200" baseline="0" dirty="0">
              <a:solidFill>
                <a:srgbClr val="C00000"/>
              </a:solidFill>
            </a:rPr>
            <a:t>NO. </a:t>
          </a:r>
          <a:r>
            <a:rPr lang="en-ID" sz="1600" kern="1200" dirty="0"/>
            <a:t>People's sentiments towards digital and robot pet companions are not influenced by their location or region.</a:t>
          </a:r>
          <a:endParaRPr lang="en-US" sz="1600" kern="1200" dirty="0">
            <a:solidFill>
              <a:srgbClr val="C00000"/>
            </a:solidFill>
          </a:endParaRPr>
        </a:p>
      </dsp:txBody>
      <dsp:txXfrm>
        <a:off x="1365997" y="2118971"/>
        <a:ext cx="9272274" cy="11826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8B6640-4434-C947-AC85-94372C485829}" type="datetimeFigureOut">
              <a:t>7/15/2023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A006C-87F7-1046-9D4F-BD72A970F1A2}" type="slidenum">
              <a:t>‹#›</a:t>
            </a:fld>
            <a:endParaRPr lang="de-DE"/>
          </a:p>
        </p:txBody>
      </p:sp>
    </p:spTree>
    <p:extLst>
      <p:ext uri="{BB962C8B-B14F-4D97-AF65-F5344CB8AC3E}">
        <p14:creationId xmlns:p14="http://schemas.microsoft.com/office/powerpoint/2010/main" val="1704508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B7C82C-DD4D-490F-8868-2B1C3B47698B}" type="datetimeFigureOut">
              <a:rPr lang="en-GB" smtClean="0"/>
              <a:t>15/07/2023</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2CA58-6FD8-4ACA-9D1E-EE4A7346A6C8}" type="slidenum">
              <a:rPr lang="en-GB" smtClean="0"/>
              <a:t>‹#›</a:t>
            </a:fld>
            <a:endParaRPr lang="en-GB"/>
          </a:p>
        </p:txBody>
      </p:sp>
    </p:spTree>
    <p:extLst>
      <p:ext uri="{BB962C8B-B14F-4D97-AF65-F5344CB8AC3E}">
        <p14:creationId xmlns:p14="http://schemas.microsoft.com/office/powerpoint/2010/main" val="21768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renner Marketing">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331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Titel</a:t>
            </a:r>
            <a:br>
              <a:rPr lang="de-DE" sz="16000" dirty="0">
                <a:solidFill>
                  <a:schemeClr val="accent1"/>
                </a:solidFill>
              </a:rPr>
            </a:br>
            <a:r>
              <a:rPr lang="de-DE" sz="16000" dirty="0">
                <a:solidFill>
                  <a:schemeClr val="accent1"/>
                </a:solidFill>
              </a:rPr>
              <a:t>Folien</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391433214"/>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15.07.2023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181336830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c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15.07.2023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Titel 1">
            <a:extLst>
              <a:ext uri="{FF2B5EF4-FFF2-40B4-BE49-F238E27FC236}">
                <a16:creationId xmlns:a16="http://schemas.microsoft.com/office/drawing/2014/main" id="{8E8AA2D5-69A5-FC4A-9601-75A0270BA72A}"/>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28103247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15.07.2023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Titel 1">
            <a:extLst>
              <a:ext uri="{FF2B5EF4-FFF2-40B4-BE49-F238E27FC236}">
                <a16:creationId xmlns:a16="http://schemas.microsoft.com/office/drawing/2014/main" id="{3EE8C08E-D435-8348-9302-041899BC9A6F}"/>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479976365"/>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ic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15.07.2023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itel 1">
            <a:extLst>
              <a:ext uri="{FF2B5EF4-FFF2-40B4-BE49-F238E27FC236}">
                <a16:creationId xmlns:a16="http://schemas.microsoft.com/office/drawing/2014/main" id="{7C67EDD6-9114-6E41-98FC-E994DB2A5C60}"/>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01415834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15.07.2023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9" name="Titel 1">
            <a:extLst>
              <a:ext uri="{FF2B5EF4-FFF2-40B4-BE49-F238E27FC236}">
                <a16:creationId xmlns:a16="http://schemas.microsoft.com/office/drawing/2014/main" id="{FF4F8E0B-0E1B-9A42-8413-470B8F8BDD85}"/>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10924219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15.07.2023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89684983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15.07.2023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35521168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renner Extra 2z">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0560"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Marketing</a:t>
            </a:r>
            <a:br>
              <a:rPr lang="de-DE" sz="16000" dirty="0">
                <a:solidFill>
                  <a:schemeClr val="accent1"/>
                </a:solidFill>
              </a:rPr>
            </a:br>
            <a:r>
              <a:rPr lang="de-DE" sz="16000" dirty="0">
                <a:solidFill>
                  <a:schemeClr val="accent1"/>
                </a:solidFill>
              </a:rPr>
              <a:t>Farbe</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747928615"/>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rbe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15.07.2023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Textplatzhalter 5">
            <a:extLst>
              <a:ext uri="{FF2B5EF4-FFF2-40B4-BE49-F238E27FC236}">
                <a16:creationId xmlns:a16="http://schemas.microsoft.com/office/drawing/2014/main" id="{179D6AFE-0DF9-7F42-876B-641F5E686BF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4" name="Titel 6">
            <a:extLst>
              <a:ext uri="{FF2B5EF4-FFF2-40B4-BE49-F238E27FC236}">
                <a16:creationId xmlns:a16="http://schemas.microsoft.com/office/drawing/2014/main" id="{0F38BC59-83AE-B246-B711-ACB52AF30F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1244137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arbe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15.07.2023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5">
            <a:extLst>
              <a:ext uri="{FF2B5EF4-FFF2-40B4-BE49-F238E27FC236}">
                <a16:creationId xmlns:a16="http://schemas.microsoft.com/office/drawing/2014/main" id="{A44B238F-3080-E546-B812-C9AE270D3F7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3" name="Titel 6">
            <a:extLst>
              <a:ext uri="{FF2B5EF4-FFF2-40B4-BE49-F238E27FC236}">
                <a16:creationId xmlns:a16="http://schemas.microsoft.com/office/drawing/2014/main" id="{61652E88-5FE1-464D-9B20-5C8361E1CDC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18697516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Vollbild | groß">
    <p:bg>
      <p:bgPr>
        <a:solidFill>
          <a:schemeClr val="bg1"/>
        </a:solidFill>
        <a:effectLst/>
      </p:bgPr>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192000"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6" name="Bildplatzhalter 4">
            <a:extLst>
              <a:ext uri="{FF2B5EF4-FFF2-40B4-BE49-F238E27FC236}">
                <a16:creationId xmlns:a16="http://schemas.microsoft.com/office/drawing/2014/main" id="{36EFD81C-C954-BF49-BA62-1051E50058E8}"/>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6FCC6785-A792-114F-BC5E-78D4A114BA6A}"/>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4" name="Titel 1">
            <a:extLst>
              <a:ext uri="{FF2B5EF4-FFF2-40B4-BE49-F238E27FC236}">
                <a16:creationId xmlns:a16="http://schemas.microsoft.com/office/drawing/2014/main" id="{2148B433-7FC0-794A-89F6-B6762AA63500}"/>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15" name="Textplatzhalter 5">
            <a:extLst>
              <a:ext uri="{FF2B5EF4-FFF2-40B4-BE49-F238E27FC236}">
                <a16:creationId xmlns:a16="http://schemas.microsoft.com/office/drawing/2014/main" id="{8CC71CE8-520B-DB40-B418-D8F67565BD0B}"/>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0" name="Textplatzhalter 14">
            <a:extLst>
              <a:ext uri="{FF2B5EF4-FFF2-40B4-BE49-F238E27FC236}">
                <a16:creationId xmlns:a16="http://schemas.microsoft.com/office/drawing/2014/main" id="{13A157F3-E00B-924B-B69A-B723ED249F97}"/>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Tree>
    <p:extLst>
      <p:ext uri="{BB962C8B-B14F-4D97-AF65-F5344CB8AC3E}">
        <p14:creationId xmlns:p14="http://schemas.microsoft.com/office/powerpoint/2010/main" val="6831631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rbe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15.07.2023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extplatzhalter 5">
            <a:extLst>
              <a:ext uri="{FF2B5EF4-FFF2-40B4-BE49-F238E27FC236}">
                <a16:creationId xmlns:a16="http://schemas.microsoft.com/office/drawing/2014/main" id="{49462804-1FF2-E84F-A8CA-B69EBA26332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cap="all" baseline="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7" name="Titel 6">
            <a:extLst>
              <a:ext uri="{FF2B5EF4-FFF2-40B4-BE49-F238E27FC236}">
                <a16:creationId xmlns:a16="http://schemas.microsoft.com/office/drawing/2014/main" id="{ADDD9DCC-9C74-274E-A4AD-4AA7DD00D260}"/>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1949699633"/>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rbe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15.07.2023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platzhalter 5">
            <a:extLst>
              <a:ext uri="{FF2B5EF4-FFF2-40B4-BE49-F238E27FC236}">
                <a16:creationId xmlns:a16="http://schemas.microsoft.com/office/drawing/2014/main" id="{0FFB33AB-7F43-9245-A3E6-2E89F35FDC1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1" name="Titel 6">
            <a:extLst>
              <a:ext uri="{FF2B5EF4-FFF2-40B4-BE49-F238E27FC236}">
                <a16:creationId xmlns:a16="http://schemas.microsoft.com/office/drawing/2014/main" id="{AB656C25-98EF-F140-BB75-794BC7DC6E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589802299"/>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rbe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15.07.2023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1" name="Textplatzhalter 5">
            <a:extLst>
              <a:ext uri="{FF2B5EF4-FFF2-40B4-BE49-F238E27FC236}">
                <a16:creationId xmlns:a16="http://schemas.microsoft.com/office/drawing/2014/main" id="{C69823DE-3F00-364A-807F-3F4FA5F048D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2" name="Titel 6">
            <a:extLst>
              <a:ext uri="{FF2B5EF4-FFF2-40B4-BE49-F238E27FC236}">
                <a16:creationId xmlns:a16="http://schemas.microsoft.com/office/drawing/2014/main" id="{92C08D9F-C965-9741-AB9B-15E2D1C8AA2B}"/>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967822105"/>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arbe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15.07.2023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ED06B77B-AFDF-5742-8D14-5847AE77938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F5C3B40D-5E0B-3C40-8C7C-9F03DBCDAA83}"/>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8743341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arbe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15.07.2023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CE50955C-AEDF-204B-8317-E14B744DD281}"/>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2A28D097-F7E9-5F40-95D8-FC64EC3837F4}"/>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649417837"/>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renner Specials">
    <p:bg>
      <p:bgPr>
        <a:solidFill>
          <a:schemeClr val="tx1"/>
        </a:solidFill>
        <a:effectLst/>
      </p:bgPr>
    </p:bg>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2FCDF7C-9C72-5F44-B680-A8E81BA37978}"/>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Specials</a:t>
            </a:r>
          </a:p>
        </p:txBody>
      </p:sp>
      <p:sp>
        <p:nvSpPr>
          <p:cNvPr id="7" name="Rechtwinkliges Dreieck 6">
            <a:extLst>
              <a:ext uri="{FF2B5EF4-FFF2-40B4-BE49-F238E27FC236}">
                <a16:creationId xmlns:a16="http://schemas.microsoft.com/office/drawing/2014/main" id="{2971FCF4-25A8-274D-9986-90AC0E5F319C}"/>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EF98F0A7-0823-264B-BD0F-32619CF0E3F8}"/>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3299507279"/>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Headline 1z | Grafik oben Schwarz">
    <p:spTree>
      <p:nvGrpSpPr>
        <p:cNvPr id="1" name=""/>
        <p:cNvGrpSpPr/>
        <p:nvPr/>
      </p:nvGrpSpPr>
      <p:grpSpPr>
        <a:xfrm>
          <a:off x="0" y="0"/>
          <a:ext cx="0" cy="0"/>
          <a:chOff x="0" y="0"/>
          <a:chExt cx="0" cy="0"/>
        </a:xfrm>
      </p:grpSpPr>
      <p:sp>
        <p:nvSpPr>
          <p:cNvPr id="26" name="Freihandform 25">
            <a:extLst>
              <a:ext uri="{FF2B5EF4-FFF2-40B4-BE49-F238E27FC236}">
                <a16:creationId xmlns:a16="http://schemas.microsoft.com/office/drawing/2014/main" id="{D9AEF4E9-E50B-0A4D-BC46-FACCB6F39AC3}"/>
              </a:ext>
            </a:extLst>
          </p:cNvPr>
          <p:cNvSpPr/>
          <p:nvPr userDrawn="1"/>
        </p:nvSpPr>
        <p:spPr>
          <a:xfrm>
            <a:off x="0" y="0"/>
            <a:ext cx="12192000" cy="4454264"/>
          </a:xfrm>
          <a:custGeom>
            <a:avLst/>
            <a:gdLst>
              <a:gd name="connsiteX0" fmla="*/ 0 w 12192000"/>
              <a:gd name="connsiteY0" fmla="*/ 0 h 4454264"/>
              <a:gd name="connsiteX1" fmla="*/ 12192000 w 12192000"/>
              <a:gd name="connsiteY1" fmla="*/ 0 h 4454264"/>
              <a:gd name="connsiteX2" fmla="*/ 12192000 w 12192000"/>
              <a:gd name="connsiteY2" fmla="*/ 3601716 h 4454264"/>
              <a:gd name="connsiteX3" fmla="*/ 0 w 12192000"/>
              <a:gd name="connsiteY3" fmla="*/ 4454264 h 4454264"/>
            </a:gdLst>
            <a:ahLst/>
            <a:cxnLst>
              <a:cxn ang="0">
                <a:pos x="connsiteX0" y="connsiteY0"/>
              </a:cxn>
              <a:cxn ang="0">
                <a:pos x="connsiteX1" y="connsiteY1"/>
              </a:cxn>
              <a:cxn ang="0">
                <a:pos x="connsiteX2" y="connsiteY2"/>
              </a:cxn>
              <a:cxn ang="0">
                <a:pos x="connsiteX3" y="connsiteY3"/>
              </a:cxn>
            </a:cxnLst>
            <a:rect l="l" t="t" r="r" b="b"/>
            <a:pathLst>
              <a:path w="12192000" h="4454264">
                <a:moveTo>
                  <a:pt x="0" y="0"/>
                </a:moveTo>
                <a:lnTo>
                  <a:pt x="12192000" y="0"/>
                </a:lnTo>
                <a:lnTo>
                  <a:pt x="12192000" y="3601716"/>
                </a:lnTo>
                <a:lnTo>
                  <a:pt x="0" y="445426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A667D0E9-A085-1F44-A74A-809F92B9DFA4}" type="datetime1">
              <a:rPr lang="de-DE" smtClean="0"/>
              <a:t>15.07.2023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7" name="Textplatzhalter 15">
            <a:extLst>
              <a:ext uri="{FF2B5EF4-FFF2-40B4-BE49-F238E27FC236}">
                <a16:creationId xmlns:a16="http://schemas.microsoft.com/office/drawing/2014/main" id="{FAF5CAD9-490B-4E9E-BF28-342011D2053E}"/>
              </a:ext>
            </a:extLst>
          </p:cNvPr>
          <p:cNvSpPr>
            <a:spLocks noGrp="1"/>
          </p:cNvSpPr>
          <p:nvPr>
            <p:ph type="body" sz="quarter" idx="18" hasCustomPrompt="1"/>
          </p:nvPr>
        </p:nvSpPr>
        <p:spPr>
          <a:xfrm>
            <a:off x="4224338" y="4545013"/>
            <a:ext cx="3485590"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8" name="Textplatzhalter 15">
            <a:extLst>
              <a:ext uri="{FF2B5EF4-FFF2-40B4-BE49-F238E27FC236}">
                <a16:creationId xmlns:a16="http://schemas.microsoft.com/office/drawing/2014/main" id="{5914F5E7-08D4-44AD-B766-89D06AB4D65A}"/>
              </a:ext>
            </a:extLst>
          </p:cNvPr>
          <p:cNvSpPr>
            <a:spLocks noGrp="1"/>
          </p:cNvSpPr>
          <p:nvPr>
            <p:ph type="body" sz="quarter" idx="19" hasCustomPrompt="1"/>
          </p:nvPr>
        </p:nvSpPr>
        <p:spPr>
          <a:xfrm>
            <a:off x="7967664" y="4545013"/>
            <a:ext cx="3524588"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2" name="Inhaltsplatzhalter 24">
            <a:extLst>
              <a:ext uri="{FF2B5EF4-FFF2-40B4-BE49-F238E27FC236}">
                <a16:creationId xmlns:a16="http://schemas.microsoft.com/office/drawing/2014/main" id="{AB9E1D3E-E4F8-4AFF-89B2-407B55CCC81E}"/>
              </a:ext>
            </a:extLst>
          </p:cNvPr>
          <p:cNvSpPr>
            <a:spLocks noGrp="1"/>
          </p:cNvSpPr>
          <p:nvPr>
            <p:ph sz="quarter" idx="16" hasCustomPrompt="1"/>
          </p:nvPr>
        </p:nvSpPr>
        <p:spPr>
          <a:xfrm>
            <a:off x="442913" y="1592263"/>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3" name="Inhaltsplatzhalter 24">
            <a:extLst>
              <a:ext uri="{FF2B5EF4-FFF2-40B4-BE49-F238E27FC236}">
                <a16:creationId xmlns:a16="http://schemas.microsoft.com/office/drawing/2014/main" id="{F7F48B9D-6E26-4412-9AB5-D5D14F72F1CD}"/>
              </a:ext>
            </a:extLst>
          </p:cNvPr>
          <p:cNvSpPr>
            <a:spLocks noGrp="1"/>
          </p:cNvSpPr>
          <p:nvPr>
            <p:ph sz="quarter" idx="20" hasCustomPrompt="1"/>
          </p:nvPr>
        </p:nvSpPr>
        <p:spPr>
          <a:xfrm>
            <a:off x="4224338" y="1598671"/>
            <a:ext cx="3474926"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4" name="Inhaltsplatzhalter 24">
            <a:extLst>
              <a:ext uri="{FF2B5EF4-FFF2-40B4-BE49-F238E27FC236}">
                <a16:creationId xmlns:a16="http://schemas.microsoft.com/office/drawing/2014/main" id="{11455913-5E73-45AA-A76B-29E6D8A6CDD3}"/>
              </a:ext>
            </a:extLst>
          </p:cNvPr>
          <p:cNvSpPr>
            <a:spLocks noGrp="1"/>
          </p:cNvSpPr>
          <p:nvPr>
            <p:ph sz="quarter" idx="21" hasCustomPrompt="1"/>
          </p:nvPr>
        </p:nvSpPr>
        <p:spPr>
          <a:xfrm>
            <a:off x="7967663" y="1598671"/>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5" name="Textplatzhalter 15">
            <a:extLst>
              <a:ext uri="{FF2B5EF4-FFF2-40B4-BE49-F238E27FC236}">
                <a16:creationId xmlns:a16="http://schemas.microsoft.com/office/drawing/2014/main" id="{1F75CA6C-D0B8-9B44-84D4-7208E6C81747}"/>
              </a:ext>
            </a:extLst>
          </p:cNvPr>
          <p:cNvSpPr>
            <a:spLocks noGrp="1"/>
          </p:cNvSpPr>
          <p:nvPr>
            <p:ph type="body" sz="quarter" idx="22" hasCustomPrompt="1"/>
          </p:nvPr>
        </p:nvSpPr>
        <p:spPr>
          <a:xfrm>
            <a:off x="442913" y="4545013"/>
            <a:ext cx="3528562"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6" name="Titel 1">
            <a:extLst>
              <a:ext uri="{FF2B5EF4-FFF2-40B4-BE49-F238E27FC236}">
                <a16:creationId xmlns:a16="http://schemas.microsoft.com/office/drawing/2014/main" id="{CA28E1CF-0E75-354A-B452-4D12C37BC73C}"/>
              </a:ext>
            </a:extLst>
          </p:cNvPr>
          <p:cNvSpPr txBox="1">
            <a:spLocks/>
          </p:cNvSpPr>
          <p:nvPr userDrawn="1"/>
        </p:nvSpPr>
        <p:spPr>
          <a:xfrm>
            <a:off x="312842" y="353424"/>
            <a:ext cx="6148052" cy="470026"/>
          </a:xfrm>
          <a:prstGeom prst="rect">
            <a:avLst/>
          </a:prstGeom>
          <a:solidFill>
            <a:schemeClr val="tx2"/>
          </a:solidFill>
        </p:spPr>
        <p:txBody>
          <a:bodyPr wrap="none" lIns="115200" tIns="36000" rIns="115200" bIns="18000">
            <a:spAutoFit/>
          </a:bodyPr>
          <a:lst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a:lstStyle>
          <a:p>
            <a:r>
              <a:rPr lang="de-DE"/>
              <a:t>Mastertitelformat bearbeiten</a:t>
            </a:r>
            <a:endParaRPr lang="de-DE" dirty="0"/>
          </a:p>
        </p:txBody>
      </p:sp>
      <p:pic>
        <p:nvPicPr>
          <p:cNvPr id="19" name="Grafik 18" descr="Ein Bild, das Text enthält.&#10;&#10;Automatisch generierte Beschreibung">
            <a:extLst>
              <a:ext uri="{FF2B5EF4-FFF2-40B4-BE49-F238E27FC236}">
                <a16:creationId xmlns:a16="http://schemas.microsoft.com/office/drawing/2014/main" id="{C92756BD-01F3-EF47-A88B-548DFA825017}"/>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line 1z | Grafik oben Weiß">
    <p:spTree>
      <p:nvGrpSpPr>
        <p:cNvPr id="1" name=""/>
        <p:cNvGrpSpPr/>
        <p:nvPr/>
      </p:nvGrpSpPr>
      <p:grpSpPr>
        <a:xfrm>
          <a:off x="0" y="0"/>
          <a:ext cx="0" cy="0"/>
          <a:chOff x="0" y="0"/>
          <a:chExt cx="0" cy="0"/>
        </a:xfrm>
      </p:grpSpPr>
      <p:sp>
        <p:nvSpPr>
          <p:cNvPr id="22" name="Freihandform 21">
            <a:extLst>
              <a:ext uri="{FF2B5EF4-FFF2-40B4-BE49-F238E27FC236}">
                <a16:creationId xmlns:a16="http://schemas.microsoft.com/office/drawing/2014/main" id="{E5607EB6-8CDB-A04E-85AE-8A651614FB3B}"/>
              </a:ext>
            </a:extLst>
          </p:cNvPr>
          <p:cNvSpPr/>
          <p:nvPr userDrawn="1"/>
        </p:nvSpPr>
        <p:spPr>
          <a:xfrm>
            <a:off x="0" y="3630373"/>
            <a:ext cx="12192000" cy="3227627"/>
          </a:xfrm>
          <a:custGeom>
            <a:avLst/>
            <a:gdLst>
              <a:gd name="connsiteX0" fmla="*/ 12192000 w 12192000"/>
              <a:gd name="connsiteY0" fmla="*/ 0 h 3227627"/>
              <a:gd name="connsiteX1" fmla="*/ 12192000 w 12192000"/>
              <a:gd name="connsiteY1" fmla="*/ 3227627 h 3227627"/>
              <a:gd name="connsiteX2" fmla="*/ 0 w 12192000"/>
              <a:gd name="connsiteY2" fmla="*/ 3227627 h 3227627"/>
              <a:gd name="connsiteX3" fmla="*/ 0 w 12192000"/>
              <a:gd name="connsiteY3" fmla="*/ 852548 h 3227627"/>
            </a:gdLst>
            <a:ahLst/>
            <a:cxnLst>
              <a:cxn ang="0">
                <a:pos x="connsiteX0" y="connsiteY0"/>
              </a:cxn>
              <a:cxn ang="0">
                <a:pos x="connsiteX1" y="connsiteY1"/>
              </a:cxn>
              <a:cxn ang="0">
                <a:pos x="connsiteX2" y="connsiteY2"/>
              </a:cxn>
              <a:cxn ang="0">
                <a:pos x="connsiteX3" y="connsiteY3"/>
              </a:cxn>
            </a:cxnLst>
            <a:rect l="l" t="t" r="r" b="b"/>
            <a:pathLst>
              <a:path w="12192000" h="3227627">
                <a:moveTo>
                  <a:pt x="12192000" y="0"/>
                </a:moveTo>
                <a:lnTo>
                  <a:pt x="12192000" y="3227627"/>
                </a:lnTo>
                <a:lnTo>
                  <a:pt x="0" y="3227627"/>
                </a:lnTo>
                <a:lnTo>
                  <a:pt x="0" y="85254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F8FC7848-08BB-9448-B280-C08CC7411D8B}" type="datetime1">
              <a:rPr lang="de-DE" smtClean="0"/>
              <a:t>15.07.2023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7" name="Diagrammplatzhalter 6">
            <a:extLst>
              <a:ext uri="{FF2B5EF4-FFF2-40B4-BE49-F238E27FC236}">
                <a16:creationId xmlns:a16="http://schemas.microsoft.com/office/drawing/2014/main" id="{57422365-F1CE-A943-B33D-5561644FB79B}"/>
              </a:ext>
            </a:extLst>
          </p:cNvPr>
          <p:cNvSpPr>
            <a:spLocks noGrp="1"/>
          </p:cNvSpPr>
          <p:nvPr>
            <p:ph type="chart" sz="quarter" idx="20"/>
          </p:nvPr>
        </p:nvSpPr>
        <p:spPr>
          <a:xfrm>
            <a:off x="442913" y="1529149"/>
            <a:ext cx="3526401" cy="2160000"/>
          </a:xfrm>
        </p:spPr>
        <p:txBody>
          <a:bodyPr/>
          <a:lstStyle>
            <a:lvl1pPr marL="0" indent="0" algn="ctr">
              <a:buNone/>
              <a:defRPr/>
            </a:lvl1pPr>
          </a:lstStyle>
          <a:p>
            <a:r>
              <a:rPr lang="de-DE"/>
              <a:t>Diagramm durch Klicken auf Symbol hinzufügen</a:t>
            </a:r>
            <a:endParaRPr lang="de-DE" dirty="0"/>
          </a:p>
        </p:txBody>
      </p:sp>
      <p:sp>
        <p:nvSpPr>
          <p:cNvPr id="19" name="Diagrammplatzhalter 6">
            <a:extLst>
              <a:ext uri="{FF2B5EF4-FFF2-40B4-BE49-F238E27FC236}">
                <a16:creationId xmlns:a16="http://schemas.microsoft.com/office/drawing/2014/main" id="{759D297C-C84E-9140-B0FA-F132971F37BF}"/>
              </a:ext>
            </a:extLst>
          </p:cNvPr>
          <p:cNvSpPr>
            <a:spLocks noGrp="1"/>
          </p:cNvSpPr>
          <p:nvPr>
            <p:ph type="chart" sz="quarter" idx="21"/>
          </p:nvPr>
        </p:nvSpPr>
        <p:spPr>
          <a:xfrm>
            <a:off x="4224338" y="1529149"/>
            <a:ext cx="3507577" cy="2160000"/>
          </a:xfrm>
        </p:spPr>
        <p:txBody>
          <a:bodyPr/>
          <a:lstStyle>
            <a:lvl1pPr marL="0" indent="0" algn="ctr">
              <a:buNone/>
              <a:defRPr/>
            </a:lvl1pPr>
          </a:lstStyle>
          <a:p>
            <a:r>
              <a:rPr lang="de-DE"/>
              <a:t>Diagramm durch Klicken auf Symbol hinzufügen</a:t>
            </a:r>
          </a:p>
        </p:txBody>
      </p:sp>
      <p:sp>
        <p:nvSpPr>
          <p:cNvPr id="20" name="Diagrammplatzhalter 6">
            <a:extLst>
              <a:ext uri="{FF2B5EF4-FFF2-40B4-BE49-F238E27FC236}">
                <a16:creationId xmlns:a16="http://schemas.microsoft.com/office/drawing/2014/main" id="{4E4CB168-149F-124F-BF88-F7FB0648EDC8}"/>
              </a:ext>
            </a:extLst>
          </p:cNvPr>
          <p:cNvSpPr>
            <a:spLocks noGrp="1"/>
          </p:cNvSpPr>
          <p:nvPr>
            <p:ph type="chart" sz="quarter" idx="22"/>
          </p:nvPr>
        </p:nvSpPr>
        <p:spPr>
          <a:xfrm>
            <a:off x="7982402" y="1529149"/>
            <a:ext cx="3509849" cy="2160000"/>
          </a:xfrm>
        </p:spPr>
        <p:txBody>
          <a:bodyPr/>
          <a:lstStyle>
            <a:lvl1pPr marL="0" indent="0" algn="ctr">
              <a:buNone/>
              <a:defRPr/>
            </a:lvl1pPr>
          </a:lstStyle>
          <a:p>
            <a:r>
              <a:rPr lang="de-DE"/>
              <a:t>Diagramm durch Klicken auf Symbol hinzufügen</a:t>
            </a:r>
            <a:endParaRPr lang="de-DE" dirty="0"/>
          </a:p>
        </p:txBody>
      </p:sp>
      <p:sp>
        <p:nvSpPr>
          <p:cNvPr id="21" name="Textplatzhalter 15">
            <a:extLst>
              <a:ext uri="{FF2B5EF4-FFF2-40B4-BE49-F238E27FC236}">
                <a16:creationId xmlns:a16="http://schemas.microsoft.com/office/drawing/2014/main" id="{1255CEC0-0EDD-C242-B877-EDBAD5A8A85A}"/>
              </a:ext>
            </a:extLst>
          </p:cNvPr>
          <p:cNvSpPr>
            <a:spLocks noGrp="1"/>
          </p:cNvSpPr>
          <p:nvPr>
            <p:ph type="body" sz="quarter" idx="18" hasCustomPrompt="1"/>
          </p:nvPr>
        </p:nvSpPr>
        <p:spPr>
          <a:xfrm>
            <a:off x="4224338" y="4551161"/>
            <a:ext cx="3507577" cy="1865513"/>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3" name="Textplatzhalter 15">
            <a:extLst>
              <a:ext uri="{FF2B5EF4-FFF2-40B4-BE49-F238E27FC236}">
                <a16:creationId xmlns:a16="http://schemas.microsoft.com/office/drawing/2014/main" id="{CE79241A-8BEE-9C48-9425-3FCCA748E643}"/>
              </a:ext>
            </a:extLst>
          </p:cNvPr>
          <p:cNvSpPr>
            <a:spLocks noGrp="1"/>
          </p:cNvSpPr>
          <p:nvPr>
            <p:ph type="body" sz="quarter" idx="19" hasCustomPrompt="1"/>
          </p:nvPr>
        </p:nvSpPr>
        <p:spPr>
          <a:xfrm>
            <a:off x="7982402" y="4551161"/>
            <a:ext cx="3509849"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4" name="Textplatzhalter 15">
            <a:extLst>
              <a:ext uri="{FF2B5EF4-FFF2-40B4-BE49-F238E27FC236}">
                <a16:creationId xmlns:a16="http://schemas.microsoft.com/office/drawing/2014/main" id="{3914B0CF-B75A-7D4E-ABF7-E078A328C552}"/>
              </a:ext>
            </a:extLst>
          </p:cNvPr>
          <p:cNvSpPr>
            <a:spLocks noGrp="1"/>
          </p:cNvSpPr>
          <p:nvPr>
            <p:ph type="body" sz="quarter" idx="23" hasCustomPrompt="1"/>
          </p:nvPr>
        </p:nvSpPr>
        <p:spPr>
          <a:xfrm>
            <a:off x="461737" y="4551161"/>
            <a:ext cx="3507577"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6" name="Textplatzhalter 5">
            <a:extLst>
              <a:ext uri="{FF2B5EF4-FFF2-40B4-BE49-F238E27FC236}">
                <a16:creationId xmlns:a16="http://schemas.microsoft.com/office/drawing/2014/main" id="{309103B2-7D6B-EC4C-B621-695FDA372F6A}"/>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27" name="Titel 6">
            <a:extLst>
              <a:ext uri="{FF2B5EF4-FFF2-40B4-BE49-F238E27FC236}">
                <a16:creationId xmlns:a16="http://schemas.microsoft.com/office/drawing/2014/main" id="{2CBD3DEC-B5C6-AB4B-9FF0-397EDAD3FE8A}"/>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4219527278"/>
      </p:ext>
    </p:extLst>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
    <p:bg>
      <p:bgPr>
        <a:solidFill>
          <a:schemeClr val="tx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1FB8923F-5D14-B54D-83C1-CAEEA58BAC7F}" type="datetime1">
              <a:rPr lang="de-DE" smtClean="0"/>
              <a:t>15.07.2023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0" name="Textplatzhalter 5">
            <a:extLst>
              <a:ext uri="{FF2B5EF4-FFF2-40B4-BE49-F238E27FC236}">
                <a16:creationId xmlns:a16="http://schemas.microsoft.com/office/drawing/2014/main" id="{EF90EAAD-1AF4-884A-AFB6-5985CEC85E2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1" name="Titel 6">
            <a:extLst>
              <a:ext uri="{FF2B5EF4-FFF2-40B4-BE49-F238E27FC236}">
                <a16:creationId xmlns:a16="http://schemas.microsoft.com/office/drawing/2014/main" id="{20C4F1E3-3F31-7543-9031-CC1A0F343E12}"/>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9" name="Grafik 38" descr="Ein Bild, das Text enthält.&#10;&#10;Automatisch generierte Beschreibung">
            <a:extLst>
              <a:ext uri="{FF2B5EF4-FFF2-40B4-BE49-F238E27FC236}">
                <a16:creationId xmlns:a16="http://schemas.microsoft.com/office/drawing/2014/main" id="{99947B2D-CF45-204B-84C1-1F735A3D00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970092790"/>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Grün">
    <p:bg>
      <p:bgPr>
        <a:solidFill>
          <a:schemeClr val="tx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F95F88DC-79E6-1C4C-8041-BD0543DAE3E2}" type="datetime1">
              <a:rPr lang="de-DE" smtClean="0"/>
              <a:t>15.07.2023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2" name="Textplatzhalter 5">
            <a:extLst>
              <a:ext uri="{FF2B5EF4-FFF2-40B4-BE49-F238E27FC236}">
                <a16:creationId xmlns:a16="http://schemas.microsoft.com/office/drawing/2014/main" id="{E6787D87-D97D-4A49-A612-D7067A475D3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3" name="Titel 6">
            <a:extLst>
              <a:ext uri="{FF2B5EF4-FFF2-40B4-BE49-F238E27FC236}">
                <a16:creationId xmlns:a16="http://schemas.microsoft.com/office/drawing/2014/main" id="{6A2810A6-09F0-914A-ACD9-D61645D028A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4" name="Grafik 33" descr="Ein Bild, das Text enthält.&#10;&#10;Automatisch generierte Beschreibung">
            <a:extLst>
              <a:ext uri="{FF2B5EF4-FFF2-40B4-BE49-F238E27FC236}">
                <a16:creationId xmlns:a16="http://schemas.microsoft.com/office/drawing/2014/main" id="{6CCAC7B7-2E33-DB4C-A384-29404697ADA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78458558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Vollbild | mittel">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1"/>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22" name="Rechteck 21">
            <a:extLst>
              <a:ext uri="{FF2B5EF4-FFF2-40B4-BE49-F238E27FC236}">
                <a16:creationId xmlns:a16="http://schemas.microsoft.com/office/drawing/2014/main" id="{584251C6-1208-4642-9E00-B15332AFDA96}"/>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487E4A6B-48F6-F445-A506-6E203B72F0FB}"/>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9" name="Textplatzhalter 14">
            <a:extLst>
              <a:ext uri="{FF2B5EF4-FFF2-40B4-BE49-F238E27FC236}">
                <a16:creationId xmlns:a16="http://schemas.microsoft.com/office/drawing/2014/main" id="{4E308A03-67AB-454F-930C-EF17E783CAE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9824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7105426" cy="802424"/>
          </a:xfrm>
          <a:prstGeom prst="rect">
            <a:avLst/>
          </a:prstGeom>
        </p:spPr>
        <p:txBody>
          <a:bodyPr lIns="180000" rIns="180000">
            <a:spAutoFit/>
          </a:bodyPr>
          <a:lstStyle>
            <a:lvl1pPr>
              <a:defRPr sz="5400" baseline="0"/>
            </a:lvl1pPr>
          </a:lstStyle>
          <a:p>
            <a:r>
              <a:rPr lang="de-DE"/>
              <a:t>Titelmasterformat durch Klicken bearbeiten</a:t>
            </a:r>
            <a:endParaRPr lang="de-DE" dirty="0"/>
          </a:p>
        </p:txBody>
      </p:sp>
      <p:sp>
        <p:nvSpPr>
          <p:cNvPr id="17" name="Titel 1">
            <a:extLst>
              <a:ext uri="{FF2B5EF4-FFF2-40B4-BE49-F238E27FC236}">
                <a16:creationId xmlns:a16="http://schemas.microsoft.com/office/drawing/2014/main" id="{C1F8B7DC-5080-B646-9FB8-969FEFA337DC}"/>
              </a:ext>
            </a:extLst>
          </p:cNvPr>
          <p:cNvSpPr txBox="1">
            <a:spLocks/>
          </p:cNvSpPr>
          <p:nvPr userDrawn="1"/>
        </p:nvSpPr>
        <p:spPr>
          <a:xfrm>
            <a:off x="-1" y="3805200"/>
            <a:ext cx="11067087" cy="802424"/>
          </a:xfrm>
          <a:prstGeom prst="rect">
            <a:avLst/>
          </a:prstGeom>
          <a:solidFill>
            <a:schemeClr val="accent1"/>
          </a:solidFill>
        </p:spPr>
        <p:txBody>
          <a:bodyPr wrap="none" lIns="180000" tIns="36000" rIns="180000" bIns="18000">
            <a:spAutoFit/>
          </a:bodyPr>
          <a:lstStyle>
            <a:lvl1pPr algn="l" defTabSz="914400" rtl="0" eaLnBrk="1" latinLnBrk="0" hangingPunct="1">
              <a:lnSpc>
                <a:spcPct val="90000"/>
              </a:lnSpc>
              <a:spcBef>
                <a:spcPct val="0"/>
              </a:spcBef>
              <a:buNone/>
              <a:defRPr lang="de-DE" sz="5400" kern="1200" cap="all" spc="-20" baseline="0" smtClean="0">
                <a:solidFill>
                  <a:schemeClr val="tx1"/>
                </a:solidFill>
                <a:latin typeface="Source Sans Pro Bold" panose="020B0703030503020204" pitchFamily="34" charset="0"/>
                <a:ea typeface="+mj-ea"/>
                <a:cs typeface="+mj-cs"/>
              </a:defRPr>
            </a:lvl1pPr>
          </a:lstStyle>
          <a:p>
            <a:r>
              <a:rPr lang="de-DE" dirty="0"/>
              <a:t>Mastertitelformat bearbeiten</a:t>
            </a:r>
          </a:p>
        </p:txBody>
      </p:sp>
    </p:spTree>
    <p:extLst>
      <p:ext uri="{BB962C8B-B14F-4D97-AF65-F5344CB8AC3E}">
        <p14:creationId xmlns:p14="http://schemas.microsoft.com/office/powerpoint/2010/main" val="11230550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Facts Weiß-Farbe">
    <p:bg>
      <p:bgPr>
        <a:solidFill>
          <a:schemeClr val="bg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8A5667DB-2839-644E-8444-80F2C4160D1F}" type="datetime1">
              <a:rPr lang="de-DE" smtClean="0"/>
              <a:t>15.07.2023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9" name="Textplatzhalter 5">
            <a:extLst>
              <a:ext uri="{FF2B5EF4-FFF2-40B4-BE49-F238E27FC236}">
                <a16:creationId xmlns:a16="http://schemas.microsoft.com/office/drawing/2014/main" id="{B03EE19B-0D0E-CB41-82E8-4963BA57A5A0}"/>
              </a:ext>
            </a:extLst>
          </p:cNvPr>
          <p:cNvSpPr>
            <a:spLocks noGrp="1"/>
          </p:cNvSpPr>
          <p:nvPr>
            <p:ph type="body" sz="quarter" idx="36"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0" name="Titel 6">
            <a:extLst>
              <a:ext uri="{FF2B5EF4-FFF2-40B4-BE49-F238E27FC236}">
                <a16:creationId xmlns:a16="http://schemas.microsoft.com/office/drawing/2014/main" id="{5D7AE2FC-A8B4-9949-A25D-F901070EF89C}"/>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73436705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Zitat">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A7E7CA8-13E0-BB4F-BE70-08AD122CCF9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50010622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Zitat auf Farbe">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113F164-3D99-614C-B3EB-CB44C67DE95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3376565766"/>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nke">
    <p:bg>
      <p:bgPr>
        <a:solidFill>
          <a:schemeClr val="tx1"/>
        </a:solidFill>
        <a:effectLst/>
      </p:bgPr>
    </p:bg>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27827CE9-3BC2-4F5B-8005-CACD0FF856C5}"/>
              </a:ext>
            </a:extLst>
          </p:cNvPr>
          <p:cNvSpPr>
            <a:spLocks noGrp="1"/>
          </p:cNvSpPr>
          <p:nvPr>
            <p:ph type="body" sz="quarter" idx="13" hasCustomPrompt="1"/>
          </p:nvPr>
        </p:nvSpPr>
        <p:spPr>
          <a:xfrm>
            <a:off x="445619" y="5161917"/>
            <a:ext cx="5511798" cy="1310889"/>
          </a:xfrm>
        </p:spPr>
        <p:txBody>
          <a:bodyPr anchor="b"/>
          <a:lstStyle>
            <a:lvl1pPr marL="0" indent="0">
              <a:spcBef>
                <a:spcPts val="0"/>
              </a:spcBef>
              <a:spcAft>
                <a:spcPts val="0"/>
              </a:spcAft>
              <a:buNone/>
              <a:defRPr>
                <a:solidFill>
                  <a:schemeClr val="bg1"/>
                </a:solidFill>
              </a:defRPr>
            </a:lvl1pPr>
            <a:lvl2pPr marL="180975" indent="0">
              <a:buNone/>
              <a:defRPr/>
            </a:lvl2pPr>
          </a:lstStyle>
          <a:p>
            <a:pPr lvl="0"/>
            <a:r>
              <a:rPr lang="de-DE" dirty="0"/>
              <a:t>Adresse bearbeiten</a:t>
            </a:r>
          </a:p>
        </p:txBody>
      </p:sp>
      <p:sp>
        <p:nvSpPr>
          <p:cNvPr id="9" name="Textplatzhalter 7">
            <a:extLst>
              <a:ext uri="{FF2B5EF4-FFF2-40B4-BE49-F238E27FC236}">
                <a16:creationId xmlns:a16="http://schemas.microsoft.com/office/drawing/2014/main" id="{7D12C8C9-B1DD-4D00-93FD-1A3B0EEEC76D}"/>
              </a:ext>
            </a:extLst>
          </p:cNvPr>
          <p:cNvSpPr>
            <a:spLocks noGrp="1"/>
          </p:cNvSpPr>
          <p:nvPr>
            <p:ph type="body" sz="quarter" idx="14" hasCustomPrompt="1"/>
          </p:nvPr>
        </p:nvSpPr>
        <p:spPr>
          <a:xfrm>
            <a:off x="6438275" y="5167313"/>
            <a:ext cx="5310814" cy="1310889"/>
          </a:xfrm>
        </p:spPr>
        <p:txBody>
          <a:bodyPr anchor="b"/>
          <a:lstStyle>
            <a:lvl1pPr marL="0" marR="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solidFill>
                  <a:schemeClr val="bg1"/>
                </a:solidFill>
              </a:defRPr>
            </a:lvl1pPr>
            <a:lvl2pPr marL="180975" indent="0">
              <a:buNone/>
              <a:defRPr/>
            </a:lvl2pPr>
          </a:lstStyle>
          <a:p>
            <a:pPr lvl="0"/>
            <a:r>
              <a:rPr lang="de-DE" dirty="0"/>
              <a:t>Ansprechpartner Name</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Telefon</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E-Mail</a:t>
            </a:r>
          </a:p>
        </p:txBody>
      </p:sp>
      <p:sp>
        <p:nvSpPr>
          <p:cNvPr id="6"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875367"/>
            <a:ext cx="3695793" cy="1105678"/>
          </a:xfrm>
          <a:prstGeom prst="rect">
            <a:avLst/>
          </a:prstGeom>
          <a:solidFill>
            <a:schemeClr val="accent1"/>
          </a:solidFill>
        </p:spPr>
        <p:txBody>
          <a:bodyPr vert="horz" wrap="none" lIns="360000" tIns="36000" rIns="360000" bIns="36000" rtlCol="0" anchor="t">
            <a:spAutoFit/>
          </a:bodyPr>
          <a:lstStyle>
            <a:lvl1pPr>
              <a:defRPr lang="de-DE" sz="7600" b="1" i="0" spc="20" dirty="0">
                <a:latin typeface="Source Sans Pro" panose="020B0503030403020204" pitchFamily="34" charset="0"/>
                <a:ea typeface="Source Sans Pro" panose="020B0503030403020204" pitchFamily="34" charset="0"/>
                <a:cs typeface="+mn-cs"/>
              </a:defRPr>
            </a:lvl1pPr>
          </a:lstStyle>
          <a:p>
            <a:pPr marL="0" lvl="0" indent="0" fontAlgn="t">
              <a:lnSpc>
                <a:spcPts val="7660"/>
              </a:lnSpc>
              <a:spcBef>
                <a:spcPts val="0"/>
              </a:spcBef>
              <a:spcAft>
                <a:spcPts val="0"/>
              </a:spcAft>
              <a:buClr>
                <a:schemeClr val="accent5"/>
              </a:buClr>
              <a:buSzPct val="120000"/>
              <a:buFont typeface="Wingdings" pitchFamily="2" charset="2"/>
            </a:pPr>
            <a:r>
              <a:rPr lang="de-DE" dirty="0"/>
              <a:t>Danke</a:t>
            </a:r>
          </a:p>
        </p:txBody>
      </p:sp>
      <p:pic>
        <p:nvPicPr>
          <p:cNvPr id="7" name="Grafik 6">
            <a:extLst>
              <a:ext uri="{FF2B5EF4-FFF2-40B4-BE49-F238E27FC236}">
                <a16:creationId xmlns:a16="http://schemas.microsoft.com/office/drawing/2014/main" id="{B1FB4CFC-15F3-5E41-AC4D-CBE25F68B19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274510"/>
            <a:ext cx="203691" cy="203691"/>
          </a:xfrm>
          <a:prstGeom prst="rect">
            <a:avLst/>
          </a:prstGeom>
        </p:spPr>
      </p:pic>
      <p:pic>
        <p:nvPicPr>
          <p:cNvPr id="11" name="Grafik 10">
            <a:extLst>
              <a:ext uri="{FF2B5EF4-FFF2-40B4-BE49-F238E27FC236}">
                <a16:creationId xmlns:a16="http://schemas.microsoft.com/office/drawing/2014/main" id="{E54A1DDF-4DCE-0840-A551-176D3F75B32F}"/>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83303" y="5949845"/>
            <a:ext cx="205199" cy="205199"/>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2477A673-382D-AC49-B7F5-765418761133}"/>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Vollbild | klein">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A93CAE66-46E4-4D41-885B-286AEA4B9953}"/>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EC68FA23-F3AB-ED4F-A7A5-4B751EC4F955}"/>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14">
            <a:extLst>
              <a:ext uri="{FF2B5EF4-FFF2-40B4-BE49-F238E27FC236}">
                <a16:creationId xmlns:a16="http://schemas.microsoft.com/office/drawing/2014/main" id="{78894B3C-B646-A641-822F-D41B0057695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5108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5131612" cy="579600"/>
          </a:xfrm>
          <a:prstGeom prst="rect">
            <a:avLst/>
          </a:prstGeom>
        </p:spPr>
        <p:txBody>
          <a:bodyPr lIns="216000" rIns="180000">
            <a:spAutoFit/>
          </a:bodyPr>
          <a:lstStyle>
            <a:lvl1pPr>
              <a:defRPr sz="3800" baseline="0"/>
            </a:lvl1pPr>
          </a:lstStyle>
          <a:p>
            <a:r>
              <a:rPr lang="de-DE"/>
              <a:t>Titelmasterformat durch Klicken bearbeiten</a:t>
            </a:r>
            <a:endParaRPr lang="de-DE" dirty="0"/>
          </a:p>
        </p:txBody>
      </p:sp>
      <p:sp>
        <p:nvSpPr>
          <p:cNvPr id="14" name="Textplatzhalter 5">
            <a:extLst>
              <a:ext uri="{FF2B5EF4-FFF2-40B4-BE49-F238E27FC236}">
                <a16:creationId xmlns:a16="http://schemas.microsoft.com/office/drawing/2014/main" id="{46DAFD90-7CC4-AB41-AB51-F5A83EFDD7DF}"/>
              </a:ext>
            </a:extLst>
          </p:cNvPr>
          <p:cNvSpPr>
            <a:spLocks noGrp="1"/>
          </p:cNvSpPr>
          <p:nvPr>
            <p:ph type="body" sz="quarter" idx="25" hasCustomPrompt="1"/>
          </p:nvPr>
        </p:nvSpPr>
        <p:spPr>
          <a:xfrm>
            <a:off x="-1" y="3560110"/>
            <a:ext cx="8409555" cy="580825"/>
          </a:xfrm>
          <a:solidFill>
            <a:schemeClr val="accent1"/>
          </a:solidFill>
        </p:spPr>
        <p:txBody>
          <a:bodyPr wrap="none" lIns="216000" tIns="36000" rIns="216000" bIns="18000">
            <a:spAutoFit/>
          </a:bodyPr>
          <a:lstStyle>
            <a:lvl1pPr marL="0" indent="0">
              <a:lnSpc>
                <a:spcPct val="90000"/>
              </a:lnSpc>
              <a:buFontTx/>
              <a:buNone/>
              <a:defRPr sz="38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Tree>
    <p:extLst>
      <p:ext uri="{BB962C8B-B14F-4D97-AF65-F5344CB8AC3E}">
        <p14:creationId xmlns:p14="http://schemas.microsoft.com/office/powerpoint/2010/main" val="28929271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Schwarz | groß">
    <p:bg>
      <p:bgPr>
        <a:solidFill>
          <a:schemeClr val="tx1"/>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867E666A-3FE3-DE4E-8157-B8087F1E546F}"/>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platzhalter 14">
            <a:extLst>
              <a:ext uri="{FF2B5EF4-FFF2-40B4-BE49-F238E27FC236}">
                <a16:creationId xmlns:a16="http://schemas.microsoft.com/office/drawing/2014/main" id="{659ECD9D-327B-BD43-AE65-547D4909DB50}"/>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8" name="Textplatzhalter 20">
            <a:extLst>
              <a:ext uri="{FF2B5EF4-FFF2-40B4-BE49-F238E27FC236}">
                <a16:creationId xmlns:a16="http://schemas.microsoft.com/office/drawing/2014/main" id="{36CEB070-DE3D-3E4F-A29A-9605005A0B7A}"/>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9" name="Titel 1">
            <a:extLst>
              <a:ext uri="{FF2B5EF4-FFF2-40B4-BE49-F238E27FC236}">
                <a16:creationId xmlns:a16="http://schemas.microsoft.com/office/drawing/2014/main" id="{B0EE2ACC-D9C5-294F-BC76-98EC7A45C9F2}"/>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20" name="Textplatzhalter 5">
            <a:extLst>
              <a:ext uri="{FF2B5EF4-FFF2-40B4-BE49-F238E27FC236}">
                <a16:creationId xmlns:a16="http://schemas.microsoft.com/office/drawing/2014/main" id="{DF645982-D6F4-D348-BE36-AA4BB7CC2B04}"/>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22" name="Textplatzhalter 3">
            <a:extLst>
              <a:ext uri="{FF2B5EF4-FFF2-40B4-BE49-F238E27FC236}">
                <a16:creationId xmlns:a16="http://schemas.microsoft.com/office/drawing/2014/main" id="{4F6F4792-D880-CA41-A89F-220A09309282}"/>
              </a:ext>
            </a:extLst>
          </p:cNvPr>
          <p:cNvSpPr>
            <a:spLocks noGrp="1"/>
          </p:cNvSpPr>
          <p:nvPr>
            <p:ph type="body" sz="quarter" idx="20" hasCustomPrompt="1"/>
          </p:nvPr>
        </p:nvSpPr>
        <p:spPr>
          <a:xfrm>
            <a:off x="0" y="2563541"/>
            <a:ext cx="2616303" cy="265260"/>
          </a:xfrm>
          <a:solidFill>
            <a:schemeClr val="bg1"/>
          </a:solidFill>
        </p:spPr>
        <p:txBody>
          <a:bodyPr wrap="none" lIns="216000" tIns="18000" rIns="2160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10" name="Bildplatzhalter 4">
            <a:extLst>
              <a:ext uri="{FF2B5EF4-FFF2-40B4-BE49-F238E27FC236}">
                <a16:creationId xmlns:a16="http://schemas.microsoft.com/office/drawing/2014/main" id="{49CD7426-1C4B-9648-B1AD-168CCE9F7E15}"/>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Tree>
    <p:extLst>
      <p:ext uri="{BB962C8B-B14F-4D97-AF65-F5344CB8AC3E}">
        <p14:creationId xmlns:p14="http://schemas.microsoft.com/office/powerpoint/2010/main" val="136835370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einstieg Primärfarbe">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bg1"/>
          </a:solidFill>
        </p:spPr>
        <p:txBody>
          <a:bodyPr wrap="none" lIns="216000" tIns="36000" rIns="216000" bIns="36000" anchor="t" anchorCtr="0">
            <a:spAutoFit/>
          </a:bodyPr>
          <a:lstStyle>
            <a:lvl1pPr algn="l" fontAlgn="t">
              <a:lnSpc>
                <a:spcPts val="3860"/>
              </a:lnSpc>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041120526"/>
      </p:ext>
    </p:extLst>
  </p:cSld>
  <p:clrMapOvr>
    <a:masterClrMapping/>
  </p:clrMapOvr>
  <p:extLst>
    <p:ext uri="{DCECCB84-F9BA-43D5-87BE-67443E8EF086}">
      <p15:sldGuideLst xmlns:p15="http://schemas.microsoft.com/office/powerpoint/2012/main">
        <p15:guide id="13" orient="horz" pos="1612" userDrawn="1">
          <p15:clr>
            <a:srgbClr val="FBAE40"/>
          </p15:clr>
        </p15:guide>
        <p15:guide id="15" orient="horz" pos="244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piteleinstieg Primärfarbe mit Zusatzinfo">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4201673" cy="594000"/>
          </a:xfrm>
          <a:prstGeom prst="rect">
            <a:avLst/>
          </a:prstGeom>
          <a:solidFill>
            <a:schemeClr val="bg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
        <p:nvSpPr>
          <p:cNvPr id="9" name="Rechteck 8">
            <a:extLst>
              <a:ext uri="{FF2B5EF4-FFF2-40B4-BE49-F238E27FC236}">
                <a16:creationId xmlns:a16="http://schemas.microsoft.com/office/drawing/2014/main" id="{E76077B5-74B1-2F41-8145-A1A4E650921D}"/>
              </a:ext>
            </a:extLst>
          </p:cNvPr>
          <p:cNvSpPr/>
          <p:nvPr userDrawn="1"/>
        </p:nvSpPr>
        <p:spPr>
          <a:xfrm rot="-240000">
            <a:off x="6103513" y="1529134"/>
            <a:ext cx="6310622" cy="465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Inhaltsplatzhalter 2">
            <a:extLst>
              <a:ext uri="{FF2B5EF4-FFF2-40B4-BE49-F238E27FC236}">
                <a16:creationId xmlns:a16="http://schemas.microsoft.com/office/drawing/2014/main" id="{F94473D9-48C7-564E-80AB-80B749B9B57F}"/>
              </a:ext>
            </a:extLst>
          </p:cNvPr>
          <p:cNvSpPr>
            <a:spLocks noGrp="1"/>
          </p:cNvSpPr>
          <p:nvPr>
            <p:ph idx="1" hasCustomPrompt="1"/>
          </p:nvPr>
        </p:nvSpPr>
        <p:spPr>
          <a:xfrm>
            <a:off x="7048669" y="2384425"/>
            <a:ext cx="3819525" cy="3590925"/>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Textplatzhalter 3">
            <a:extLst>
              <a:ext uri="{FF2B5EF4-FFF2-40B4-BE49-F238E27FC236}">
                <a16:creationId xmlns:a16="http://schemas.microsoft.com/office/drawing/2014/main" id="{3469EDBC-A364-9A45-BE1D-0C5F095B15EE}"/>
              </a:ext>
            </a:extLst>
          </p:cNvPr>
          <p:cNvSpPr>
            <a:spLocks noGrp="1"/>
          </p:cNvSpPr>
          <p:nvPr>
            <p:ph type="body" sz="quarter" idx="20" hasCustomPrompt="1"/>
          </p:nvPr>
        </p:nvSpPr>
        <p:spPr>
          <a:xfrm>
            <a:off x="7042150" y="1904037"/>
            <a:ext cx="2378730" cy="265260"/>
          </a:xfrm>
          <a:solidFill>
            <a:schemeClr val="tx1"/>
          </a:solidFill>
        </p:spPr>
        <p:txBody>
          <a:bodyPr wrap="none" lIns="93600" tIns="18000" rIns="936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Tree>
    <p:extLst>
      <p:ext uri="{BB962C8B-B14F-4D97-AF65-F5344CB8AC3E}">
        <p14:creationId xmlns:p14="http://schemas.microsoft.com/office/powerpoint/2010/main" val="2008986735"/>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apiteleinstieg Grau">
    <p:bg>
      <p:bgPr>
        <a:solidFill>
          <a:schemeClr val="accent3"/>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accent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accent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90127573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renner Basic 2z">
    <p:bg>
      <p:bgPr>
        <a:solidFill>
          <a:schemeClr val="tx1"/>
        </a:solidFill>
        <a:effectLst/>
      </p:bgPr>
    </p:bg>
    <p:spTree>
      <p:nvGrpSpPr>
        <p:cNvPr id="1" name=""/>
        <p:cNvGrpSpPr/>
        <p:nvPr/>
      </p:nvGrpSpPr>
      <p:grpSpPr>
        <a:xfrm>
          <a:off x="0" y="0"/>
          <a:ext cx="0" cy="0"/>
          <a:chOff x="0" y="0"/>
          <a:chExt cx="0" cy="0"/>
        </a:xfrm>
      </p:grpSpPr>
      <p:sp>
        <p:nvSpPr>
          <p:cNvPr id="7" name="Rechtwinkliges Dreieck 6">
            <a:extLst>
              <a:ext uri="{FF2B5EF4-FFF2-40B4-BE49-F238E27FC236}">
                <a16:creationId xmlns:a16="http://schemas.microsoft.com/office/drawing/2014/main" id="{C78F12D4-CCFC-C24B-A63A-1C7D592AAA82}"/>
              </a:ext>
            </a:extLst>
          </p:cNvPr>
          <p:cNvSpPr/>
          <p:nvPr userDrawn="1"/>
        </p:nvSpPr>
        <p:spPr>
          <a:xfrm rot="13500000">
            <a:off x="6440705" y="1272118"/>
            <a:ext cx="4341010" cy="434101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7A7FB39C-6163-1546-8B5D-8A3C5157833C}"/>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bg1"/>
                </a:solidFill>
              </a:rPr>
              <a:t>Basic</a:t>
            </a:r>
            <a:br>
              <a:rPr lang="de-DE" sz="16000" dirty="0">
                <a:solidFill>
                  <a:schemeClr val="bg1"/>
                </a:solidFill>
              </a:rPr>
            </a:br>
            <a:r>
              <a:rPr lang="de-DE" sz="16000" dirty="0">
                <a:solidFill>
                  <a:schemeClr val="bg1"/>
                </a:solidFill>
              </a:rPr>
              <a:t>Text</a:t>
            </a:r>
          </a:p>
        </p:txBody>
      </p:sp>
      <p:sp>
        <p:nvSpPr>
          <p:cNvPr id="8" name="Textfeld 7">
            <a:extLst>
              <a:ext uri="{FF2B5EF4-FFF2-40B4-BE49-F238E27FC236}">
                <a16:creationId xmlns:a16="http://schemas.microsoft.com/office/drawing/2014/main" id="{B2BC5C4B-7785-BF4A-94C7-F5F25E823FBD}"/>
              </a:ext>
            </a:extLst>
          </p:cNvPr>
          <p:cNvSpPr txBox="1"/>
          <p:nvPr userDrawn="1"/>
        </p:nvSpPr>
        <p:spPr>
          <a:xfrm>
            <a:off x="9561124" y="571413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63280032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62AC76B1-7980-4864-8FC9-8A9F4B899060}"/>
              </a:ext>
            </a:extLst>
          </p:cNvPr>
          <p:cNvSpPr>
            <a:spLocks noGrp="1"/>
          </p:cNvSpPr>
          <p:nvPr>
            <p:ph type="body" idx="1"/>
          </p:nvPr>
        </p:nvSpPr>
        <p:spPr>
          <a:xfrm>
            <a:off x="442913" y="1520825"/>
            <a:ext cx="11306175" cy="4895850"/>
          </a:xfrm>
          <a:prstGeom prst="rect">
            <a:avLst/>
          </a:prstGeom>
        </p:spPr>
        <p:txBody>
          <a:bodyPr vert="horz" lIns="0" tIns="0" rIns="0" bIns="0" rtlCol="0" anchor="t">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2513A553-9EB1-4982-92B2-BEA3E8BDE26F}"/>
              </a:ext>
            </a:extLst>
          </p:cNvPr>
          <p:cNvSpPr>
            <a:spLocks noGrp="1"/>
          </p:cNvSpPr>
          <p:nvPr>
            <p:ph type="dt" sz="half" idx="2"/>
          </p:nvPr>
        </p:nvSpPr>
        <p:spPr>
          <a:xfrm>
            <a:off x="447028" y="6667836"/>
            <a:ext cx="468000" cy="135423"/>
          </a:xfrm>
          <a:prstGeom prst="rect">
            <a:avLst/>
          </a:prstGeom>
        </p:spPr>
        <p:txBody>
          <a:bodyPr vert="horz" lIns="0" tIns="0" rIns="0" bIns="0" rtlCol="0" anchor="t" anchorCtr="0"/>
          <a:lstStyle>
            <a:lvl1pPr algn="l">
              <a:defRPr sz="800">
                <a:solidFill>
                  <a:schemeClr val="tx1"/>
                </a:solidFill>
              </a:defRPr>
            </a:lvl1pPr>
          </a:lstStyle>
          <a:p>
            <a:fld id="{D67F9C40-D2DD-1441-80A2-6756AC3A0FAA}" type="datetime1">
              <a:rPr lang="de-DE" smtClean="0"/>
              <a:t>15.07.2023</a:t>
            </a:fld>
            <a:endParaRPr lang="de-DE" dirty="0"/>
          </a:p>
        </p:txBody>
      </p:sp>
      <p:sp>
        <p:nvSpPr>
          <p:cNvPr id="5" name="Fußzeilenplatzhalter 4">
            <a:extLst>
              <a:ext uri="{FF2B5EF4-FFF2-40B4-BE49-F238E27FC236}">
                <a16:creationId xmlns:a16="http://schemas.microsoft.com/office/drawing/2014/main" id="{330383BC-8FD2-417D-82A3-7E497844D640}"/>
              </a:ext>
            </a:extLst>
          </p:cNvPr>
          <p:cNvSpPr>
            <a:spLocks noGrp="1"/>
          </p:cNvSpPr>
          <p:nvPr>
            <p:ph type="ftr" sz="quarter" idx="3"/>
          </p:nvPr>
        </p:nvSpPr>
        <p:spPr>
          <a:xfrm>
            <a:off x="1445977" y="6667837"/>
            <a:ext cx="10474325" cy="135422"/>
          </a:xfrm>
          <a:prstGeom prst="rect">
            <a:avLst/>
          </a:prstGeom>
        </p:spPr>
        <p:txBody>
          <a:bodyPr vert="horz" lIns="0" tIns="0" rIns="0" bIns="0" rtlCol="0" anchor="t" anchorCtr="0"/>
          <a:lstStyle>
            <a:lvl1pPr algn="l">
              <a:defRPr sz="800">
                <a:solidFill>
                  <a:schemeClr val="tx1"/>
                </a:solidFill>
              </a:defRPr>
            </a:lvl1pPr>
          </a:lstStyle>
          <a:p>
            <a:r>
              <a:rPr lang="de-DE"/>
              <a:t>Fußzeile</a:t>
            </a:r>
            <a:endParaRPr lang="de-DE" dirty="0"/>
          </a:p>
        </p:txBody>
      </p:sp>
      <p:sp>
        <p:nvSpPr>
          <p:cNvPr id="6" name="Foliennummernplatzhalter 5">
            <a:extLst>
              <a:ext uri="{FF2B5EF4-FFF2-40B4-BE49-F238E27FC236}">
                <a16:creationId xmlns:a16="http://schemas.microsoft.com/office/drawing/2014/main" id="{86D05C26-BF44-4D12-A7EE-C57CB14E66F9}"/>
              </a:ext>
            </a:extLst>
          </p:cNvPr>
          <p:cNvSpPr>
            <a:spLocks noGrp="1"/>
          </p:cNvSpPr>
          <p:nvPr>
            <p:ph type="sldNum" sz="quarter" idx="4"/>
          </p:nvPr>
        </p:nvSpPr>
        <p:spPr>
          <a:xfrm>
            <a:off x="959840" y="6667836"/>
            <a:ext cx="415290" cy="135422"/>
          </a:xfrm>
          <a:prstGeom prst="rect">
            <a:avLst/>
          </a:prstGeom>
        </p:spPr>
        <p:txBody>
          <a:bodyPr vert="horz" lIns="0" tIns="0" rIns="0" bIns="0" rtlCol="0" anchor="t" anchorCtr="0"/>
          <a:lstStyle>
            <a:lvl1pPr algn="ctr">
              <a:defRPr sz="800" b="1">
                <a:solidFill>
                  <a:schemeClr val="tx1"/>
                </a:solidFill>
              </a:defRPr>
            </a:lvl1pPr>
          </a:lstStyle>
          <a:p>
            <a:fld id="{19C38A61-2AC7-4B0E-B80F-DDADD701BB40}" type="slidenum">
              <a:rPr lang="de-DE" smtClean="0"/>
              <a:pPr/>
              <a:t>‹#›</a:t>
            </a:fld>
            <a:endParaRPr lang="de-DE" dirty="0"/>
          </a:p>
        </p:txBody>
      </p:sp>
      <p:sp>
        <p:nvSpPr>
          <p:cNvPr id="9" name="Textfeld 8">
            <a:extLst>
              <a:ext uri="{FF2B5EF4-FFF2-40B4-BE49-F238E27FC236}">
                <a16:creationId xmlns:a16="http://schemas.microsoft.com/office/drawing/2014/main" id="{69EE7336-F60A-4641-B68B-9F42F9B10258}"/>
              </a:ext>
            </a:extLst>
          </p:cNvPr>
          <p:cNvSpPr txBox="1"/>
          <p:nvPr userDrawn="1"/>
        </p:nvSpPr>
        <p:spPr>
          <a:xfrm>
            <a:off x="2383604" y="-179798"/>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0" name="Textfeld 9">
            <a:extLst>
              <a:ext uri="{FF2B5EF4-FFF2-40B4-BE49-F238E27FC236}">
                <a16:creationId xmlns:a16="http://schemas.microsoft.com/office/drawing/2014/main" id="{21267628-E454-B04F-8EAC-A3F30A3F3A1D}"/>
              </a:ext>
            </a:extLst>
          </p:cNvPr>
          <p:cNvSpPr txBox="1"/>
          <p:nvPr userDrawn="1"/>
        </p:nvSpPr>
        <p:spPr>
          <a:xfrm>
            <a:off x="6303196" y="-46234"/>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9" name="Textfeld 18">
            <a:extLst>
              <a:ext uri="{FF2B5EF4-FFF2-40B4-BE49-F238E27FC236}">
                <a16:creationId xmlns:a16="http://schemas.microsoft.com/office/drawing/2014/main" id="{4959EDCE-3677-9943-877A-7A7D118E8A3E}"/>
              </a:ext>
            </a:extLst>
          </p:cNvPr>
          <p:cNvSpPr txBox="1"/>
          <p:nvPr userDrawn="1"/>
        </p:nvSpPr>
        <p:spPr>
          <a:xfrm>
            <a:off x="6739847" y="-184935"/>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2" name="Titelplatzhalter 1">
            <a:extLst>
              <a:ext uri="{FF2B5EF4-FFF2-40B4-BE49-F238E27FC236}">
                <a16:creationId xmlns:a16="http://schemas.microsoft.com/office/drawing/2014/main" id="{2C117D4B-D7F6-5240-A714-2DFE2DE9736B}"/>
              </a:ext>
            </a:extLst>
          </p:cNvPr>
          <p:cNvSpPr>
            <a:spLocks noGrp="1"/>
          </p:cNvSpPr>
          <p:nvPr>
            <p:ph type="title"/>
          </p:nvPr>
        </p:nvSpPr>
        <p:spPr>
          <a:xfrm>
            <a:off x="311791" y="342783"/>
            <a:ext cx="6148052" cy="458484"/>
          </a:xfrm>
          <a:prstGeom prst="rect">
            <a:avLst/>
          </a:prstGeom>
          <a:solidFill>
            <a:schemeClr val="accent1"/>
          </a:solidFill>
        </p:spPr>
        <p:txBody>
          <a:bodyPr wrap="none" lIns="115200" tIns="36000" rIns="115200" bIns="18000">
            <a:spAutoFit/>
          </a:bodyPr>
          <a:lstStyle/>
          <a:p>
            <a:pPr marL="0" lvl="0" indent="0" fontAlgn="t">
              <a:lnSpc>
                <a:spcPts val="3000"/>
              </a:lnSpc>
              <a:tabLst/>
            </a:pPr>
            <a:r>
              <a:rPr lang="de-DE" dirty="0"/>
              <a:t>Mastertitelformat bearbeiten</a:t>
            </a:r>
          </a:p>
        </p:txBody>
      </p:sp>
      <p:pic>
        <p:nvPicPr>
          <p:cNvPr id="11" name="Grafik 10">
            <a:extLst>
              <a:ext uri="{FF2B5EF4-FFF2-40B4-BE49-F238E27FC236}">
                <a16:creationId xmlns:a16="http://schemas.microsoft.com/office/drawing/2014/main" id="{57EA5876-469A-D345-A1E4-0A073FABFF9C}"/>
              </a:ext>
            </a:extLst>
          </p:cNvPr>
          <p:cNvPicPr>
            <a:picLocks noChangeAspect="1"/>
          </p:cNvPicPr>
          <p:nvPr userDrawn="1"/>
        </p:nvPicPr>
        <p:blipFill>
          <a:blip r:embed="rId35" cstate="hqprint">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9929232" y="0"/>
            <a:ext cx="2169531" cy="1046480"/>
          </a:xfrm>
          <a:prstGeom prst="rect">
            <a:avLst/>
          </a:prstGeom>
        </p:spPr>
      </p:pic>
    </p:spTree>
    <p:extLst>
      <p:ext uri="{BB962C8B-B14F-4D97-AF65-F5344CB8AC3E}">
        <p14:creationId xmlns:p14="http://schemas.microsoft.com/office/powerpoint/2010/main" val="71507048"/>
      </p:ext>
    </p:extLst>
  </p:cSld>
  <p:clrMap bg1="lt1" tx1="dk1" bg2="lt2" tx2="dk2" accent1="accent1" accent2="accent2" accent3="accent3" accent4="accent4" accent5="accent5" accent6="accent6" hlink="hlink" folHlink="folHlink"/>
  <p:sldLayoutIdLst>
    <p:sldLayoutId id="2147483995" r:id="rId1"/>
    <p:sldLayoutId id="2147484002" r:id="rId2"/>
    <p:sldLayoutId id="2147484033" r:id="rId3"/>
    <p:sldLayoutId id="2147484034" r:id="rId4"/>
    <p:sldLayoutId id="2147484030" r:id="rId5"/>
    <p:sldLayoutId id="2147484003" r:id="rId6"/>
    <p:sldLayoutId id="2147484028" r:id="rId7"/>
    <p:sldLayoutId id="2147484005" r:id="rId8"/>
    <p:sldLayoutId id="2147483978" r:id="rId9"/>
    <p:sldLayoutId id="2147483979" r:id="rId10"/>
    <p:sldLayoutId id="2147483980" r:id="rId11"/>
    <p:sldLayoutId id="2147483981" r:id="rId12"/>
    <p:sldLayoutId id="2147484010" r:id="rId13"/>
    <p:sldLayoutId id="2147484011" r:id="rId14"/>
    <p:sldLayoutId id="2147484042" r:id="rId15"/>
    <p:sldLayoutId id="2147484043" r:id="rId16"/>
    <p:sldLayoutId id="2147483975" r:id="rId17"/>
    <p:sldLayoutId id="2147484035" r:id="rId18"/>
    <p:sldLayoutId id="2147484036" r:id="rId19"/>
    <p:sldLayoutId id="2147484037" r:id="rId20"/>
    <p:sldLayoutId id="2147484038" r:id="rId21"/>
    <p:sldLayoutId id="2147484039" r:id="rId22"/>
    <p:sldLayoutId id="2147484044" r:id="rId23"/>
    <p:sldLayoutId id="2147484045" r:id="rId24"/>
    <p:sldLayoutId id="2147484029" r:id="rId25"/>
    <p:sldLayoutId id="2147483904" r:id="rId26"/>
    <p:sldLayoutId id="2147483992" r:id="rId27"/>
    <p:sldLayoutId id="2147483988" r:id="rId28"/>
    <p:sldLayoutId id="2147483989" r:id="rId29"/>
    <p:sldLayoutId id="2147483990" r:id="rId30"/>
    <p:sldLayoutId id="2147484040" r:id="rId31"/>
    <p:sldLayoutId id="2147484041" r:id="rId32"/>
    <p:sldLayoutId id="2147483893" r:id="rId33"/>
  </p:sldLayoutIdLst>
  <p:hf hdr="0"/>
  <p:txStyles>
    <p:title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p:titleStyle>
    <p:bodyStyle>
      <a:lvl1pPr marL="18097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1pPr>
      <a:lvl2pPr marL="361950"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2pPr>
      <a:lvl3pPr marL="54292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3pPr>
      <a:lvl4pPr marL="714375" indent="-171450"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4pPr>
      <a:lvl5pPr marL="895350" indent="-180975" algn="l" defTabSz="914400" rtl="0" eaLnBrk="1" latinLnBrk="0" hangingPunct="1">
        <a:lnSpc>
          <a:spcPct val="120000"/>
        </a:lnSpc>
        <a:spcBef>
          <a:spcPts val="0"/>
        </a:spcBef>
        <a:spcAft>
          <a:spcPts val="0"/>
        </a:spcAft>
        <a:buClrTx/>
        <a:buSzPct val="100000"/>
        <a:buFont typeface="Symbol" pitchFamily="2" charset="2"/>
        <a:buChar char="-"/>
        <a:defRPr sz="17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8" pos="279" userDrawn="1">
          <p15:clr>
            <a:srgbClr val="81C4D7"/>
          </p15:clr>
        </p15:guide>
        <p15:guide id="41" orient="horz" pos="4260">
          <p15:clr>
            <a:srgbClr val="81C4D7"/>
          </p15:clr>
        </p15:guide>
        <p15:guide id="42" pos="3840">
          <p15:clr>
            <a:srgbClr val="81C4D7"/>
          </p15:clr>
        </p15:guide>
        <p15:guide id="43" orient="horz" pos="278" userDrawn="1">
          <p15:clr>
            <a:srgbClr val="81C4D7"/>
          </p15:clr>
        </p15:guide>
        <p15:guide id="45" orient="horz" pos="4042" userDrawn="1">
          <p15:clr>
            <a:srgbClr val="81C4D7"/>
          </p15:clr>
        </p15:guide>
        <p15:guide id="46" pos="7401" userDrawn="1">
          <p15:clr>
            <a:srgbClr val="81C4D7"/>
          </p15:clr>
        </p15:guide>
        <p15:guide id="50" pos="6811" userDrawn="1">
          <p15:clr>
            <a:srgbClr val="81C4D7"/>
          </p15:clr>
        </p15:guide>
        <p15:guide id="51" pos="6199" userDrawn="1">
          <p15:clr>
            <a:srgbClr val="81C4D7"/>
          </p15:clr>
        </p15:guide>
        <p15:guide id="52" pos="5609" userDrawn="1">
          <p15:clr>
            <a:srgbClr val="81C4D7"/>
          </p15:clr>
        </p15:guide>
        <p15:guide id="53" pos="5019" userDrawn="1">
          <p15:clr>
            <a:srgbClr val="81C4D7"/>
          </p15:clr>
        </p15:guide>
        <p15:guide id="54" pos="4430" userDrawn="1">
          <p15:clr>
            <a:srgbClr val="81C4D7"/>
          </p15:clr>
        </p15:guide>
        <p15:guide id="55" pos="3250" userDrawn="1">
          <p15:clr>
            <a:srgbClr val="81C4D7"/>
          </p15:clr>
        </p15:guide>
        <p15:guide id="56" pos="2661" userDrawn="1">
          <p15:clr>
            <a:srgbClr val="81C4D7"/>
          </p15:clr>
        </p15:guide>
        <p15:guide id="57" pos="2071" userDrawn="1">
          <p15:clr>
            <a:srgbClr val="81C4D7"/>
          </p15:clr>
        </p15:guide>
        <p15:guide id="58" pos="1459" userDrawn="1">
          <p15:clr>
            <a:srgbClr val="81C4D7"/>
          </p15:clr>
        </p15:guide>
        <p15:guide id="59" pos="869" userDrawn="1">
          <p15:clr>
            <a:srgbClr val="5ACBF0"/>
          </p15:clr>
        </p15:guide>
        <p15:guide id="60" pos="143" userDrawn="1">
          <p15:clr>
            <a:srgbClr val="F26B43"/>
          </p15:clr>
        </p15:guide>
        <p15:guide id="61" orient="horz" pos="1003" userDrawn="1">
          <p15:clr>
            <a:srgbClr val="F26B43"/>
          </p15:clr>
        </p15:guide>
        <p15:guide id="62" orient="horz" pos="958" userDrawn="1">
          <p15:clr>
            <a:srgbClr val="81C4D7"/>
          </p15:clr>
        </p15:guide>
        <p15:guide id="63" orient="horz" pos="436"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8" Type="http://schemas.openxmlformats.org/officeDocument/2006/relationships/hyperlink" Target="https://www.statisticshowto.com/probability-and-statistics/chi-square/" TargetMode="External"/><Relationship Id="rId3" Type="http://schemas.openxmlformats.org/officeDocument/2006/relationships/hyperlink" Target="https://huggingface.co/transformers/v3.0.2/model_doc/bert.html" TargetMode="External"/><Relationship Id="rId7" Type="http://schemas.openxmlformats.org/officeDocument/2006/relationships/hyperlink" Target="https://link.springer.com/article/10.1007/s10462-018-9614-6" TargetMode="External"/><Relationship Id="rId2" Type="http://schemas.openxmlformats.org/officeDocument/2006/relationships/hyperlink" Target="https://en.wikipedia.org/wiki/Amazon_Alexa" TargetMode="External"/><Relationship Id="rId1" Type="http://schemas.openxmlformats.org/officeDocument/2006/relationships/slideLayout" Target="../slideLayouts/slideLayout16.xml"/><Relationship Id="rId6" Type="http://schemas.openxmlformats.org/officeDocument/2006/relationships/hyperlink" Target="https://www.theverge.com/2020/7/23/21325644/jibo-social-robot-ntt-disruptionfunding" TargetMode="External"/><Relationship Id="rId11" Type="http://schemas.openxmlformats.org/officeDocument/2006/relationships/hyperlink" Target="https://living.ai/emo/" TargetMode="External"/><Relationship Id="rId5" Type="http://schemas.openxmlformats.org/officeDocument/2006/relationships/hyperlink" Target="https://www.theverge.com/2019/6/19/18682780/jibo-death-server-update-social-robot-mourning" TargetMode="External"/><Relationship Id="rId10" Type="http://schemas.openxmlformats.org/officeDocument/2006/relationships/hyperlink" Target="https://huggingface.co/docs/transformers/v4.27.2/en/model_doc/distilbert" TargetMode="External"/><Relationship Id="rId4" Type="http://schemas.openxmlformats.org/officeDocument/2006/relationships/hyperlink" Target="https://huggingface.co/docs/transformers/v4.27.2/en/model_doc/bert" TargetMode="External"/><Relationship Id="rId9" Type="http://schemas.openxmlformats.org/officeDocument/2006/relationships/hyperlink" Target="https://www.digitaldreamlabs.com/"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www.kaggle.com/code/soham1024/the-maths-behind-linear-svc-classifier" TargetMode="External"/><Relationship Id="rId3" Type="http://schemas.openxmlformats.org/officeDocument/2006/relationships/hyperlink" Target="https://www.analyticsvidhya.com/blog/2020/07/10-techniques-to-deal-with-class-imbalance-in-machine-learning/" TargetMode="External"/><Relationship Id="rId7" Type="http://schemas.openxmlformats.org/officeDocument/2006/relationships/hyperlink" Target="https://www.youtube.com/watch?v=yQGqMVuAk04" TargetMode="External"/><Relationship Id="rId2" Type="http://schemas.openxmlformats.org/officeDocument/2006/relationships/hyperlink" Target="https://statisticsbyjim.com/hypothesis-testing/chi-square-table/" TargetMode="External"/><Relationship Id="rId1" Type="http://schemas.openxmlformats.org/officeDocument/2006/relationships/slideLayout" Target="../slideLayouts/slideLayout16.xml"/><Relationship Id="rId6" Type="http://schemas.openxmlformats.org/officeDocument/2006/relationships/hyperlink" Target="https://arxiv.org/abs/2106.09685v2" TargetMode="External"/><Relationship Id="rId5" Type="http://schemas.openxmlformats.org/officeDocument/2006/relationships/hyperlink" Target="https://medium.com/@stella96joshua/how-to-combine-multiple-csv-files-using-python-for-your-analysis-a88017c6ff9e" TargetMode="External"/><Relationship Id="rId4" Type="http://schemas.openxmlformats.org/officeDocument/2006/relationships/hyperlink" Target="https://doi.org/10.1609/icwsm.v8i1.14550"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jurnal.ubd.ac.id/index.php/te/article/view/1046/526" TargetMode="External"/><Relationship Id="rId3" Type="http://schemas.openxmlformats.org/officeDocument/2006/relationships/hyperlink" Target="https://nandisoham2017.medium.com/twitter-sentiment-analysis-using-machine-learning-approaches-14fba1b8e357" TargetMode="External"/><Relationship Id="rId7" Type="http://schemas.openxmlformats.org/officeDocument/2006/relationships/hyperlink" Target="https://github.com/rasbt/python-machine-learning-book" TargetMode="External"/><Relationship Id="rId2" Type="http://schemas.openxmlformats.org/officeDocument/2006/relationships/hyperlink" Target="https://huggingface.co/models" TargetMode="External"/><Relationship Id="rId1" Type="http://schemas.openxmlformats.org/officeDocument/2006/relationships/slideLayout" Target="../slideLayouts/slideLayout16.xml"/><Relationship Id="rId6" Type="http://schemas.openxmlformats.org/officeDocument/2006/relationships/hyperlink" Target="https://iaeme.com/Home/article_id/IJARET_11_12_026" TargetMode="External"/><Relationship Id="rId5" Type="http://schemas.openxmlformats.org/officeDocument/2006/relationships/hyperlink" Target="https://github.com/openai/openai-cookbook" TargetMode="External"/><Relationship Id="rId10" Type="http://schemas.openxmlformats.org/officeDocument/2006/relationships/hyperlink" Target="https://www.semanticscholar.org/paper/DistilBERT%2C-a-distilled-version-of-BERT%3A-smaller%2C-Sanh-Debut/a54b56af24bb4873ed0163b77df63b92bd018ddc" TargetMode="External"/><Relationship Id="rId4" Type="http://schemas.openxmlformats.org/officeDocument/2006/relationships/hyperlink" Target="https://platform.openai.com/" TargetMode="External"/><Relationship Id="rId9" Type="http://schemas.openxmlformats.org/officeDocument/2006/relationships/hyperlink" Target="https://doi.org/10.1207/s15327957pspr0504_2"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aisel.aisnet.org/amcis2022/sig_hci/sig_hci/10/" TargetMode="External"/><Relationship Id="rId7" Type="http://schemas.openxmlformats.org/officeDocument/2006/relationships/hyperlink" Target="https://proceedings.neurips.cc/paper_files/paper/2017/hash/3f5ee243547dee91fbd053c1c4a845aa-Abstract.html" TargetMode="External"/><Relationship Id="rId2" Type="http://schemas.openxmlformats.org/officeDocument/2006/relationships/hyperlink" Target="https://www.youtube.com/watch?v=JDQM6E4Vnbs" TargetMode="External"/><Relationship Id="rId1" Type="http://schemas.openxmlformats.org/officeDocument/2006/relationships/slideLayout" Target="../slideLayouts/slideLayout16.xml"/><Relationship Id="rId6" Type="http://schemas.openxmlformats.org/officeDocument/2006/relationships/hyperlink" Target="https://www.youtube.com/watch?v=3liCbRZPrZA" TargetMode="External"/><Relationship Id="rId5" Type="http://schemas.openxmlformats.org/officeDocument/2006/relationships/hyperlink" Target="https://geerthofstede.com/culture-geert-hofstede-gert-jan-hofstede/6d-model-of-national-culture/" TargetMode="External"/><Relationship Id="rId4" Type="http://schemas.openxmlformats.org/officeDocument/2006/relationships/hyperlink" Target="https://arxiv.org/abs/1905.05583v3"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9.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bwMode="ltGray">
      <p:bgPr>
        <a:pattFill prst="pct5">
          <a:fgClr>
            <a:schemeClr val="accent6">
              <a:lumMod val="50000"/>
            </a:schemeClr>
          </a:fgClr>
          <a:bgClr>
            <a:schemeClr val="accent6">
              <a:lumMod val="75000"/>
            </a:schemeClr>
          </a:bgClr>
        </a:pattFill>
        <a:effectLst/>
      </p:bgPr>
    </p:bg>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74027801-0051-0343-8243-2F2837999B98}"/>
              </a:ext>
            </a:extLst>
          </p:cNvPr>
          <p:cNvSpPr>
            <a:spLocks noGrp="1"/>
          </p:cNvSpPr>
          <p:nvPr>
            <p:ph type="body" sz="quarter" idx="19"/>
          </p:nvPr>
        </p:nvSpPr>
        <p:spPr>
          <a:solidFill>
            <a:srgbClr val="92D050"/>
          </a:solidFill>
        </p:spPr>
        <p:txBody>
          <a:bodyPr/>
          <a:lstStyle/>
          <a:p>
            <a:r>
              <a:rPr lang="de-DE" dirty="0"/>
              <a:t>Colloquium</a:t>
            </a:r>
          </a:p>
        </p:txBody>
      </p:sp>
      <p:sp>
        <p:nvSpPr>
          <p:cNvPr id="10" name="Textplatzhalter 9">
            <a:extLst>
              <a:ext uri="{FF2B5EF4-FFF2-40B4-BE49-F238E27FC236}">
                <a16:creationId xmlns:a16="http://schemas.microsoft.com/office/drawing/2014/main" id="{F3E98CF2-37B8-0F41-BD50-7B66BC25D88F}"/>
              </a:ext>
            </a:extLst>
          </p:cNvPr>
          <p:cNvSpPr>
            <a:spLocks noGrp="1"/>
          </p:cNvSpPr>
          <p:nvPr>
            <p:ph type="body" sz="quarter" idx="12"/>
          </p:nvPr>
        </p:nvSpPr>
        <p:spPr/>
        <p:txBody>
          <a:bodyPr/>
          <a:lstStyle/>
          <a:p>
            <a:r>
              <a:rPr lang="de-DE" dirty="0"/>
              <a:t>Indonesia, 21-07-2023</a:t>
            </a:r>
          </a:p>
        </p:txBody>
      </p:sp>
      <p:sp>
        <p:nvSpPr>
          <p:cNvPr id="9" name="Titel 8">
            <a:extLst>
              <a:ext uri="{FF2B5EF4-FFF2-40B4-BE49-F238E27FC236}">
                <a16:creationId xmlns:a16="http://schemas.microsoft.com/office/drawing/2014/main" id="{9E2C5054-B498-CE40-ACCB-30B58D45F504}"/>
              </a:ext>
            </a:extLst>
          </p:cNvPr>
          <p:cNvSpPr>
            <a:spLocks noGrp="1"/>
          </p:cNvSpPr>
          <p:nvPr>
            <p:ph type="ctrTitle"/>
          </p:nvPr>
        </p:nvSpPr>
        <p:spPr>
          <a:xfrm>
            <a:off x="0" y="2932772"/>
            <a:ext cx="7785717" cy="719034"/>
          </a:xfrm>
          <a:solidFill>
            <a:srgbClr val="92D050"/>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A Comparative Sentiment Analysis of</a:t>
            </a:r>
            <a:endParaRPr lang="en-ID" sz="2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2" name="Textplatzhalter 11">
            <a:extLst>
              <a:ext uri="{FF2B5EF4-FFF2-40B4-BE49-F238E27FC236}">
                <a16:creationId xmlns:a16="http://schemas.microsoft.com/office/drawing/2014/main" id="{D10163AB-F91E-F84D-BB2C-170C9B5DE6B5}"/>
              </a:ext>
            </a:extLst>
          </p:cNvPr>
          <p:cNvSpPr>
            <a:spLocks noGrp="1"/>
          </p:cNvSpPr>
          <p:nvPr>
            <p:ph type="body" sz="quarter" idx="20"/>
          </p:nvPr>
        </p:nvSpPr>
        <p:spPr>
          <a:xfrm>
            <a:off x="0" y="2563541"/>
            <a:ext cx="2093083" cy="265260"/>
          </a:xfrm>
          <a:solidFill>
            <a:schemeClr val="accent1">
              <a:lumMod val="60000"/>
              <a:lumOff val="40000"/>
            </a:schemeClr>
          </a:solidFill>
        </p:spPr>
        <p:txBody>
          <a:bodyPr/>
          <a:lstStyle/>
          <a:p>
            <a:r>
              <a:rPr lang="de-DE" dirty="0"/>
              <a:t>Purwadi, Henny</a:t>
            </a:r>
          </a:p>
        </p:txBody>
      </p:sp>
      <p:pic>
        <p:nvPicPr>
          <p:cNvPr id="2" name="image1.png">
            <a:extLst>
              <a:ext uri="{FF2B5EF4-FFF2-40B4-BE49-F238E27FC236}">
                <a16:creationId xmlns:a16="http://schemas.microsoft.com/office/drawing/2014/main" id="{5031EB06-164E-7233-6D41-6E9CBC19E3B7}"/>
              </a:ext>
            </a:extLst>
          </p:cNvPr>
          <p:cNvPicPr>
            <a:picLocks noChangeAspect="1"/>
          </p:cNvPicPr>
          <p:nvPr/>
        </p:nvPicPr>
        <p:blipFill>
          <a:blip r:embed="rId2" cstate="print"/>
          <a:stretch>
            <a:fillRect/>
          </a:stretch>
        </p:blipFill>
        <p:spPr>
          <a:xfrm>
            <a:off x="8896709" y="104790"/>
            <a:ext cx="3069590" cy="1019175"/>
          </a:xfrm>
          <a:prstGeom prst="rect">
            <a:avLst/>
          </a:prstGeom>
        </p:spPr>
      </p:pic>
      <p:sp>
        <p:nvSpPr>
          <p:cNvPr id="4" name="Text Placeholder 3">
            <a:extLst>
              <a:ext uri="{FF2B5EF4-FFF2-40B4-BE49-F238E27FC236}">
                <a16:creationId xmlns:a16="http://schemas.microsoft.com/office/drawing/2014/main" id="{3FEF11E6-B279-CDE8-D6D3-9685926D44C5}"/>
              </a:ext>
            </a:extLst>
          </p:cNvPr>
          <p:cNvSpPr>
            <a:spLocks noGrp="1"/>
          </p:cNvSpPr>
          <p:nvPr>
            <p:ph type="body" sz="quarter" idx="21"/>
          </p:nvPr>
        </p:nvSpPr>
        <p:spPr>
          <a:xfrm>
            <a:off x="-1" y="3755777"/>
            <a:ext cx="7785717" cy="1365365"/>
          </a:xfrm>
          <a:solidFill>
            <a:srgbClr val="92D050"/>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DIGITAL and Robot Pet COMPANIONS</a:t>
            </a:r>
          </a:p>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in Various Locations</a:t>
            </a:r>
            <a:r>
              <a:rPr lang="en-US" sz="2800" b="1" spc="-435" dirty="0">
                <a:effectLst/>
                <a:latin typeface="Arial" panose="020B0604020202020204" pitchFamily="34" charset="0"/>
                <a:ea typeface="Palatino Linotype" panose="02040502050505030304" pitchFamily="18" charset="0"/>
                <a:cs typeface="Palatino Linotype" panose="02040502050505030304" pitchFamily="18" charset="0"/>
              </a:rPr>
              <a:t> </a:t>
            </a:r>
            <a:endParaRPr lang="en-ID" dirty="0"/>
          </a:p>
        </p:txBody>
      </p:sp>
    </p:spTree>
    <p:extLst>
      <p:ext uri="{BB962C8B-B14F-4D97-AF65-F5344CB8AC3E}">
        <p14:creationId xmlns:p14="http://schemas.microsoft.com/office/powerpoint/2010/main" val="2090621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15.07.2023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10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6" y="342782"/>
            <a:ext cx="9301684" cy="628325"/>
          </a:xfrm>
          <a:solidFill>
            <a:srgbClr val="92D050"/>
          </a:solidFill>
        </p:spPr>
        <p:txBody>
          <a:bodyPr wrap="square">
            <a:noAutofit/>
          </a:bodyPr>
          <a:lstStyle/>
          <a:p>
            <a:pPr marL="215900" marR="215900">
              <a:spcBef>
                <a:spcPts val="765"/>
              </a:spcBef>
            </a:pPr>
            <a:r>
              <a:rPr lang="en-US" sz="2800" b="1" dirty="0">
                <a:effectLst/>
              </a:rPr>
              <a:t>2.2   Terminology and Definitions</a:t>
            </a:r>
            <a:br>
              <a:rPr lang="en-US" sz="2800" b="1" dirty="0">
                <a:effectLst/>
              </a:rPr>
            </a:br>
            <a:br>
              <a:rPr lang="en-ID" sz="2800" b="1" dirty="0">
                <a:effectLst/>
              </a:rPr>
            </a:br>
            <a:br>
              <a:rPr lang="en-ID" sz="2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2800" dirty="0"/>
          </a:p>
        </p:txBody>
      </p:sp>
      <p:sp>
        <p:nvSpPr>
          <p:cNvPr id="9" name="TextBox 8">
            <a:extLst>
              <a:ext uri="{FF2B5EF4-FFF2-40B4-BE49-F238E27FC236}">
                <a16:creationId xmlns:a16="http://schemas.microsoft.com/office/drawing/2014/main" id="{8DED02B8-1C8F-25A8-BA27-B93C69C3DA92}"/>
              </a:ext>
            </a:extLst>
          </p:cNvPr>
          <p:cNvSpPr txBox="1"/>
          <p:nvPr/>
        </p:nvSpPr>
        <p:spPr>
          <a:xfrm>
            <a:off x="447028" y="1531088"/>
            <a:ext cx="11009982" cy="4703275"/>
          </a:xfrm>
          <a:prstGeom prst="rect">
            <a:avLst/>
          </a:prstGeom>
          <a:noFill/>
          <a:ln>
            <a:noFill/>
          </a:ln>
        </p:spPr>
        <p:txBody>
          <a:bodyPr wrap="square">
            <a:spAutoFit/>
          </a:bodyPr>
          <a:lstStyle/>
          <a:p>
            <a:pPr marL="215900" marR="215900" algn="just">
              <a:lnSpc>
                <a:spcPct val="150000"/>
              </a:lnSpc>
              <a:spcBef>
                <a:spcPts val="765"/>
              </a:spcBef>
              <a:spcAft>
                <a:spcPts val="0"/>
              </a:spcAft>
            </a:pPr>
            <a:r>
              <a:rPr lang="en-ID" sz="2000" b="1" dirty="0">
                <a:latin typeface="Arial" panose="020B0604020202020204" pitchFamily="34" charset="0"/>
                <a:cs typeface="Arial" panose="020B0604020202020204" pitchFamily="34" charset="0"/>
              </a:rPr>
              <a:t>Definition of Sentiment </a:t>
            </a:r>
          </a:p>
          <a:p>
            <a:pPr marL="215900" marR="215900" algn="just">
              <a:lnSpc>
                <a:spcPct val="150000"/>
              </a:lnSpc>
              <a:spcBef>
                <a:spcPts val="765"/>
              </a:spcBef>
              <a:spcAft>
                <a:spcPts val="0"/>
              </a:spcAft>
            </a:pPr>
            <a:r>
              <a:rPr lang="en-ID" sz="2000" dirty="0">
                <a:latin typeface="Arial" panose="020B0604020202020204" pitchFamily="34" charset="0"/>
                <a:cs typeface="Arial" panose="020B0604020202020204" pitchFamily="34" charset="0"/>
              </a:rPr>
              <a:t>Sentiment is a person's emotional towards anything, such as a product or event, based on their personal beliefs, perceptions, and experiences.</a:t>
            </a:r>
          </a:p>
          <a:p>
            <a:pPr marL="215900" marR="215900" algn="just">
              <a:lnSpc>
                <a:spcPct val="150000"/>
              </a:lnSpc>
              <a:spcBef>
                <a:spcPts val="765"/>
              </a:spcBef>
            </a:pPr>
            <a:r>
              <a:rPr lang="en-ID" sz="2000" dirty="0">
                <a:latin typeface="Arial" panose="020B0604020202020204" pitchFamily="34" charset="0"/>
                <a:cs typeface="Arial" panose="020B0604020202020204" pitchFamily="34" charset="0"/>
              </a:rPr>
              <a:t>This sentiment can be positive, negative, or neutral. Identifying this sentiment in a dataset, sentiment classification, is a basic step in sentiment analysis (R &amp; Prabhu, 2018).</a:t>
            </a:r>
          </a:p>
          <a:p>
            <a:pPr marL="215900" marR="215900" algn="just">
              <a:lnSpc>
                <a:spcPct val="150000"/>
              </a:lnSpc>
              <a:spcBef>
                <a:spcPts val="765"/>
              </a:spcBef>
            </a:pPr>
            <a:endParaRPr lang="en-ID" sz="2000" b="1" dirty="0">
              <a:latin typeface="Arial" panose="020B0604020202020204" pitchFamily="34" charset="0"/>
              <a:cs typeface="Arial" panose="020B0604020202020204" pitchFamily="34" charset="0"/>
            </a:endParaRPr>
          </a:p>
          <a:p>
            <a:pPr marL="215900" marR="215900" algn="just">
              <a:lnSpc>
                <a:spcPct val="150000"/>
              </a:lnSpc>
              <a:spcBef>
                <a:spcPts val="765"/>
              </a:spcBef>
            </a:pPr>
            <a:r>
              <a:rPr lang="en-ID" sz="2000" b="1" dirty="0">
                <a:latin typeface="Arial" panose="020B0604020202020204" pitchFamily="34" charset="0"/>
                <a:cs typeface="Arial" panose="020B0604020202020204" pitchFamily="34" charset="0"/>
              </a:rPr>
              <a:t>In this thesis, we classify sentiments into specific categories such as joy, sadness, anger, love, fear, or surprise.</a:t>
            </a:r>
          </a:p>
          <a:p>
            <a:pPr marL="215900" marR="215900" algn="just">
              <a:lnSpc>
                <a:spcPct val="150000"/>
              </a:lnSpc>
              <a:spcBef>
                <a:spcPts val="765"/>
              </a:spcBef>
              <a:spcAft>
                <a:spcPts val="0"/>
              </a:spcAft>
            </a:pP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314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15.07.2023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11</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9316529" cy="458484"/>
          </a:xfrm>
          <a:solidFill>
            <a:srgbClr val="92D050"/>
          </a:solidFill>
        </p:spPr>
        <p:txBody>
          <a:bodyPr wrap="square">
            <a:normAutofit fontScale="90000"/>
          </a:bodyPr>
          <a:lstStyle/>
          <a:p>
            <a:pPr marL="215900" marR="215900">
              <a:spcBef>
                <a:spcPts val="765"/>
              </a:spcBef>
            </a:pPr>
            <a:r>
              <a:rPr lang="en-US" sz="2700" b="1" dirty="0">
                <a:effectLst/>
              </a:rPr>
              <a:t>SENTIMENT ANALYSIS</a:t>
            </a:r>
            <a:br>
              <a:rPr lang="en-US" sz="1900" b="1" dirty="0">
                <a:effectLst/>
              </a:rPr>
            </a:br>
            <a:br>
              <a:rPr lang="en-ID" sz="1900" b="1" dirty="0">
                <a:effectLst/>
              </a:rPr>
            </a:br>
            <a:br>
              <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1900" dirty="0"/>
          </a:p>
        </p:txBody>
      </p:sp>
      <p:pic>
        <p:nvPicPr>
          <p:cNvPr id="11" name="Content Placeholder 10" descr="A picture containing text, screenshot, font, rectangle&#10;&#10;Description automatically generated">
            <a:extLst>
              <a:ext uri="{FF2B5EF4-FFF2-40B4-BE49-F238E27FC236}">
                <a16:creationId xmlns:a16="http://schemas.microsoft.com/office/drawing/2014/main" id="{4F00C7AF-30C3-877C-817A-ADB4DF068D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0039" y="3253161"/>
            <a:ext cx="8663319" cy="2998841"/>
          </a:xfrm>
        </p:spPr>
      </p:pic>
      <p:sp>
        <p:nvSpPr>
          <p:cNvPr id="9" name="TextBox 8">
            <a:extLst>
              <a:ext uri="{FF2B5EF4-FFF2-40B4-BE49-F238E27FC236}">
                <a16:creationId xmlns:a16="http://schemas.microsoft.com/office/drawing/2014/main" id="{8DED02B8-1C8F-25A8-BA27-B93C69C3DA92}"/>
              </a:ext>
            </a:extLst>
          </p:cNvPr>
          <p:cNvSpPr txBox="1"/>
          <p:nvPr/>
        </p:nvSpPr>
        <p:spPr>
          <a:xfrm>
            <a:off x="586596" y="905777"/>
            <a:ext cx="11033186" cy="2492990"/>
          </a:xfrm>
          <a:prstGeom prst="rect">
            <a:avLst/>
          </a:prstGeom>
          <a:noFill/>
          <a:ln>
            <a:noFill/>
          </a:ln>
        </p:spPr>
        <p:txBody>
          <a:bodyPr wrap="square">
            <a:spAutoFit/>
          </a:bodyPr>
          <a:lstStyle/>
          <a:p>
            <a:pPr marL="215900" marR="215900" algn="just">
              <a:lnSpc>
                <a:spcPct val="150000"/>
              </a:lnSpc>
              <a:spcBef>
                <a:spcPts val="765"/>
              </a:spcBef>
              <a:spcAft>
                <a:spcPts val="0"/>
              </a:spcAft>
            </a:pPr>
            <a:r>
              <a:rPr lang="en-ID" sz="1600" dirty="0">
                <a:latin typeface="Arial" panose="020B0604020202020204" pitchFamily="34" charset="0"/>
                <a:cs typeface="Arial" panose="020B0604020202020204" pitchFamily="34" charset="0"/>
              </a:rPr>
              <a:t>Sentiment analysis is the process of understanding the emotion behind texts, and classifying them into emotion categories. </a:t>
            </a:r>
            <a:r>
              <a:rPr lang="en-ID" sz="1600" b="1" dirty="0">
                <a:latin typeface="Arial" panose="020B0604020202020204" pitchFamily="34" charset="0"/>
                <a:cs typeface="Arial" panose="020B0604020202020204" pitchFamily="34" charset="0"/>
              </a:rPr>
              <a:t>The classification of the sentiment analyses was done using 3 different approaches.</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1. Machine learning-based statistical models (example: Nave Bayes, logistic regression, SVM, linear SVC).</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2. Lexicon-based (Rule based) method (example: VADER)</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3. Machine learning using Neural Network/ Deep-learning method. (BERT, GPT-3, Vicuna).</a:t>
            </a:r>
            <a:endParaRPr lang="en-US" sz="1600" b="1" dirty="0">
              <a:effectLst/>
              <a:latin typeface="Arial" panose="020B0604020202020204" pitchFamily="34" charset="0"/>
              <a:ea typeface="Palatino Linotype" panose="02040502050505030304" pitchFamily="18" charset="0"/>
              <a:cs typeface="Arial" panose="020B0604020202020204" pitchFamily="34" charset="0"/>
            </a:endParaRPr>
          </a:p>
          <a:p>
            <a:r>
              <a:rPr lang="en-US" sz="1600" dirty="0">
                <a:effectLst/>
                <a:latin typeface="Arial" panose="020B0604020202020204" pitchFamily="34" charset="0"/>
                <a:ea typeface="Palatino Linotype" panose="02040502050505030304" pitchFamily="18" charset="0"/>
              </a:rPr>
              <a:t> </a:t>
            </a: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4" name="TextBox 13">
            <a:extLst>
              <a:ext uri="{FF2B5EF4-FFF2-40B4-BE49-F238E27FC236}">
                <a16:creationId xmlns:a16="http://schemas.microsoft.com/office/drawing/2014/main" id="{D21DF63D-13DE-8664-A39D-20DA4C252777}"/>
              </a:ext>
            </a:extLst>
          </p:cNvPr>
          <p:cNvSpPr txBox="1"/>
          <p:nvPr/>
        </p:nvSpPr>
        <p:spPr>
          <a:xfrm>
            <a:off x="1035140" y="6090587"/>
            <a:ext cx="2527539" cy="246221"/>
          </a:xfrm>
          <a:prstGeom prst="rect">
            <a:avLst/>
          </a:prstGeom>
          <a:noFill/>
          <a:ln>
            <a:noFill/>
          </a:ln>
        </p:spPr>
        <p:txBody>
          <a:bodyPr wrap="square">
            <a:spAutoFit/>
          </a:bodyPr>
          <a:lstStyle/>
          <a:p>
            <a:r>
              <a:rPr lang="en-US" sz="1000" b="1" dirty="0">
                <a:solidFill>
                  <a:srgbClr val="000000"/>
                </a:solidFill>
                <a:latin typeface="Arial" panose="020B0604020202020204" pitchFamily="34" charset="0"/>
                <a:ea typeface="Palatino Linotype" panose="02040502050505030304" pitchFamily="18" charset="0"/>
                <a:cs typeface="Arial" panose="020B0604020202020204" pitchFamily="34" charset="0"/>
              </a:rPr>
              <a:t>Source: </a:t>
            </a:r>
            <a:r>
              <a:rPr lang="en-US" sz="1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Pati, &amp; Pradhan, 2020, p. 2.</a:t>
            </a:r>
            <a:endParaRPr lang="en-ID" sz="1000" b="1" dirty="0"/>
          </a:p>
        </p:txBody>
      </p:sp>
    </p:spTree>
    <p:extLst>
      <p:ext uri="{BB962C8B-B14F-4D97-AF65-F5344CB8AC3E}">
        <p14:creationId xmlns:p14="http://schemas.microsoft.com/office/powerpoint/2010/main" val="1068687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8358" cy="594000"/>
          </a:xfrm>
          <a:solidFill>
            <a:srgbClr val="92D050"/>
          </a:solidFill>
        </p:spPr>
        <p:txBody>
          <a:bodyPr/>
          <a:lstStyle/>
          <a:p>
            <a:r>
              <a:rPr lang="de-DE" dirty="0"/>
              <a:t>3. Methodology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03</a:t>
            </a:r>
          </a:p>
        </p:txBody>
      </p:sp>
    </p:spTree>
    <p:extLst>
      <p:ext uri="{BB962C8B-B14F-4D97-AF65-F5344CB8AC3E}">
        <p14:creationId xmlns:p14="http://schemas.microsoft.com/office/powerpoint/2010/main" val="3462563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15.07.2023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13</a:t>
            </a:fld>
            <a:endParaRPr lang="de-DE"/>
          </a:p>
        </p:txBody>
      </p:sp>
      <p:pic>
        <p:nvPicPr>
          <p:cNvPr id="11" name="Content Placeholder 10" descr="Diagram&#10;&#10;Description automatically generated">
            <a:extLst>
              <a:ext uri="{FF2B5EF4-FFF2-40B4-BE49-F238E27FC236}">
                <a16:creationId xmlns:a16="http://schemas.microsoft.com/office/drawing/2014/main" id="{C244595A-AE75-AAD1-434F-CDE2F8916D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791" y="1337094"/>
            <a:ext cx="5047018" cy="5215532"/>
          </a:xfrm>
          <a:noFill/>
        </p:spPr>
      </p:pic>
      <p:sp>
        <p:nvSpPr>
          <p:cNvPr id="5" name="Inhaltsplatzhalter 4">
            <a:extLst>
              <a:ext uri="{FF2B5EF4-FFF2-40B4-BE49-F238E27FC236}">
                <a16:creationId xmlns:a16="http://schemas.microsoft.com/office/drawing/2014/main" id="{D4CDF0D7-10A1-A849-960D-014A776E30FF}"/>
              </a:ext>
            </a:extLst>
          </p:cNvPr>
          <p:cNvSpPr>
            <a:spLocks noGrp="1"/>
          </p:cNvSpPr>
          <p:nvPr>
            <p:ph idx="23"/>
          </p:nvPr>
        </p:nvSpPr>
        <p:spPr>
          <a:xfrm>
            <a:off x="5415516" y="1520825"/>
            <a:ext cx="6080484" cy="2895231"/>
          </a:xfrm>
        </p:spPr>
        <p:txBody>
          <a:bodyPr anchor="t">
            <a:normAutofit/>
          </a:bodyPr>
          <a:lstStyle/>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The methodology for this study will be a combination of approaches, including:</a:t>
            </a:r>
          </a:p>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1. An </a:t>
            </a:r>
            <a:r>
              <a:rPr lang="en-ID" sz="1800" b="1" dirty="0">
                <a:effectLst/>
                <a:latin typeface="Arial" panose="020B0604020202020204" pitchFamily="34" charset="0"/>
                <a:cs typeface="Arial" panose="020B0604020202020204" pitchFamily="34" charset="0"/>
              </a:rPr>
              <a:t>experimental</a:t>
            </a:r>
            <a:r>
              <a:rPr lang="en-ID" sz="1800" dirty="0">
                <a:effectLst/>
                <a:latin typeface="Arial" panose="020B0604020202020204" pitchFamily="34" charset="0"/>
                <a:cs typeface="Arial" panose="020B0604020202020204" pitchFamily="34" charset="0"/>
              </a:rPr>
              <a:t> approach for comparing several models' performance and model selection based on the best performance.</a:t>
            </a:r>
          </a:p>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2.A </a:t>
            </a:r>
            <a:r>
              <a:rPr lang="en-ID" sz="1800" b="1" dirty="0">
                <a:effectLst/>
                <a:latin typeface="Arial" panose="020B0604020202020204" pitchFamily="34" charset="0"/>
                <a:cs typeface="Arial" panose="020B0604020202020204" pitchFamily="34" charset="0"/>
              </a:rPr>
              <a:t>quantitative</a:t>
            </a:r>
            <a:r>
              <a:rPr lang="en-ID" sz="1800" dirty="0">
                <a:effectLst/>
                <a:latin typeface="Arial" panose="020B0604020202020204" pitchFamily="34" charset="0"/>
                <a:cs typeface="Arial" panose="020B0604020202020204" pitchFamily="34" charset="0"/>
              </a:rPr>
              <a:t> approach for data collection, sentiment analysis, and hypothesis testing.</a:t>
            </a:r>
          </a:p>
          <a:p>
            <a:pPr marL="34925" marR="215900" indent="0">
              <a:spcBef>
                <a:spcPts val="765"/>
              </a:spcBef>
              <a:spcAft>
                <a:spcPts val="0"/>
              </a:spcAft>
              <a:buNone/>
            </a:pPr>
            <a:endParaRPr lang="en-ID" sz="1800" dirty="0">
              <a:latin typeface="Arial" panose="020B0604020202020204" pitchFamily="34" charset="0"/>
              <a:cs typeface="Arial" panose="020B0604020202020204" pitchFamily="34" charset="0"/>
            </a:endParaRPr>
          </a:p>
          <a:p>
            <a:pPr marL="34925" marR="215900" indent="0">
              <a:spcBef>
                <a:spcPts val="765"/>
              </a:spcBef>
              <a:spcAft>
                <a:spcPts val="0"/>
              </a:spcAft>
              <a:buNone/>
            </a:pPr>
            <a:endParaRPr lang="en-ID" sz="1800" dirty="0">
              <a:effectLst/>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6148052" cy="458484"/>
          </a:xfrm>
          <a:solidFill>
            <a:srgbClr val="92D050"/>
          </a:solidFill>
        </p:spPr>
        <p:txBody>
          <a:bodyPr wrap="none">
            <a:normAutofit/>
          </a:bodyPr>
          <a:lstStyle/>
          <a:p>
            <a:r>
              <a:rPr lang="de-DE" sz="2800" dirty="0"/>
              <a:t>3. Methodology</a:t>
            </a:r>
          </a:p>
        </p:txBody>
      </p:sp>
      <p:sp>
        <p:nvSpPr>
          <p:cNvPr id="17" name="TextBox 16">
            <a:extLst>
              <a:ext uri="{FF2B5EF4-FFF2-40B4-BE49-F238E27FC236}">
                <a16:creationId xmlns:a16="http://schemas.microsoft.com/office/drawing/2014/main" id="{4B93EDC8-C3BD-0D70-F900-BF58B2C63623}"/>
              </a:ext>
            </a:extLst>
          </p:cNvPr>
          <p:cNvSpPr txBox="1"/>
          <p:nvPr/>
        </p:nvSpPr>
        <p:spPr>
          <a:xfrm>
            <a:off x="270457" y="969033"/>
            <a:ext cx="2964449"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 </a:t>
            </a:r>
            <a:r>
              <a:rPr lang="en-US" sz="1000" b="1" dirty="0">
                <a:effectLst/>
                <a:latin typeface="Arial" panose="020B0604020202020204" pitchFamily="34" charset="0"/>
                <a:ea typeface="Palatino Linotype" panose="02040502050505030304" pitchFamily="18" charset="0"/>
                <a:cs typeface="Arial" panose="020B0604020202020204" pitchFamily="34" charset="0"/>
              </a:rPr>
              <a:t>Research methodology workflow</a:t>
            </a: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 </a:t>
            </a:r>
            <a:endParaRPr lang="en-ID" sz="10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E3AA45B-4064-97D3-F2D9-46AB4700CC05}"/>
              </a:ext>
            </a:extLst>
          </p:cNvPr>
          <p:cNvSpPr txBox="1"/>
          <p:nvPr/>
        </p:nvSpPr>
        <p:spPr>
          <a:xfrm>
            <a:off x="2941608" y="6515217"/>
            <a:ext cx="21796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940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120193" cy="594000"/>
          </a:xfrm>
          <a:solidFill>
            <a:srgbClr val="92D050"/>
          </a:solidFill>
        </p:spPr>
        <p:txBody>
          <a:bodyPr/>
          <a:lstStyle/>
          <a:p>
            <a:r>
              <a:rPr lang="de-DE" dirty="0"/>
              <a:t>4. RESULTS FINDINGS </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04</a:t>
            </a:r>
          </a:p>
        </p:txBody>
      </p:sp>
      <p:sp>
        <p:nvSpPr>
          <p:cNvPr id="5" name="Titel 1">
            <a:extLst>
              <a:ext uri="{FF2B5EF4-FFF2-40B4-BE49-F238E27FC236}">
                <a16:creationId xmlns:a16="http://schemas.microsoft.com/office/drawing/2014/main" id="{A96D8E70-B39C-DE82-8802-DAFA008036FB}"/>
              </a:ext>
            </a:extLst>
          </p:cNvPr>
          <p:cNvSpPr txBox="1">
            <a:spLocks/>
          </p:cNvSpPr>
          <p:nvPr/>
        </p:nvSpPr>
        <p:spPr>
          <a:xfrm>
            <a:off x="0" y="3407951"/>
            <a:ext cx="5120193" cy="594000"/>
          </a:xfrm>
          <a:prstGeom prst="rect">
            <a:avLst/>
          </a:prstGeom>
          <a:solidFill>
            <a:srgbClr val="92D050"/>
          </a:solidFill>
        </p:spPr>
        <p:txBody>
          <a:bodyPr wrap="squar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lang="de-DE" sz="3800" kern="1200" cap="all" spc="-20" baseline="0">
                <a:solidFill>
                  <a:schemeClr val="tx1"/>
                </a:solidFill>
                <a:latin typeface="Source Sans Pro Bold" panose="020B0703030503020204" pitchFamily="34" charset="0"/>
                <a:ea typeface="+mj-ea"/>
                <a:cs typeface="+mj-cs"/>
              </a:defRPr>
            </a:lvl1pPr>
          </a:lstStyle>
          <a:p>
            <a:r>
              <a:rPr lang="en-US" dirty="0"/>
              <a:t>AND Analysis</a:t>
            </a:r>
            <a:endParaRPr lang="en-ID" dirty="0"/>
          </a:p>
        </p:txBody>
      </p:sp>
    </p:spTree>
    <p:extLst>
      <p:ext uri="{BB962C8B-B14F-4D97-AF65-F5344CB8AC3E}">
        <p14:creationId xmlns:p14="http://schemas.microsoft.com/office/powerpoint/2010/main" val="432564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15.07.2023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15</a:t>
            </a:fld>
            <a:endParaRPr lang="de-DE"/>
          </a:p>
        </p:txBody>
      </p:sp>
      <p:sp>
        <p:nvSpPr>
          <p:cNvPr id="13" name="TextBox 12">
            <a:extLst>
              <a:ext uri="{FF2B5EF4-FFF2-40B4-BE49-F238E27FC236}">
                <a16:creationId xmlns:a16="http://schemas.microsoft.com/office/drawing/2014/main" id="{2B3876E1-7AD9-1DDB-BEA2-94E098EFF034}"/>
              </a:ext>
            </a:extLst>
          </p:cNvPr>
          <p:cNvSpPr txBox="1"/>
          <p:nvPr/>
        </p:nvSpPr>
        <p:spPr>
          <a:xfrm>
            <a:off x="311790" y="1067929"/>
            <a:ext cx="10366764" cy="254518"/>
          </a:xfrm>
          <a:prstGeom prst="rect">
            <a:avLst/>
          </a:prstGeom>
          <a:solidFill>
            <a:schemeClr val="accent1">
              <a:lumMod val="60000"/>
              <a:lumOff val="40000"/>
            </a:schemeClr>
          </a:solidFill>
        </p:spPr>
        <p:txBody>
          <a:bodyPr vert="horz" wrap="none" lIns="115200" tIns="36000" rIns="115200" bIns="18000" rtlCol="0" anchor="t">
            <a:normAutofit fontScale="92500" lnSpcReduction="20000"/>
          </a:bodyPr>
          <a:lstStyle/>
          <a:p>
            <a:pPr>
              <a:lnSpc>
                <a:spcPct val="90000"/>
              </a:lnSpc>
              <a:spcAft>
                <a:spcPts val="600"/>
              </a:spcAft>
              <a:buSzPct val="120000"/>
            </a:pPr>
            <a:r>
              <a:rPr lang="de-DE" i="0" kern="1200" baseline="0" dirty="0">
                <a:effectLst/>
                <a:latin typeface="Source Sans Pro" panose="020B0503030403020204" pitchFamily="34" charset="0"/>
                <a:ea typeface="Source Sans Pro" panose="020B0503030403020204" pitchFamily="34" charset="0"/>
                <a:cs typeface="+mn-cs"/>
              </a:rPr>
              <a:t>Training Data preparation: Dataset balancing with Oversampling, cleaning, lemmatize, tokenize, vectorize</a:t>
            </a:r>
            <a:endParaRPr lang="de-DE" i="0" kern="1200" baseline="0" dirty="0">
              <a:latin typeface="Source Sans Pro" panose="020B0503030403020204" pitchFamily="34" charset="0"/>
              <a:ea typeface="Source Sans Pro" panose="020B0503030403020204" pitchFamily="34" charset="0"/>
              <a:cs typeface="+mn-cs"/>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5458144" cy="540155"/>
          </a:xfrm>
          <a:solidFill>
            <a:srgbClr val="92D050"/>
          </a:solidFill>
        </p:spPr>
        <p:txBody>
          <a:bodyPr wrap="none" lIns="115200" tIns="36000" rIns="115200" bIns="18000">
            <a:normAutofit fontScale="90000"/>
          </a:bodyPr>
          <a:lstStyle/>
          <a:p>
            <a:r>
              <a:rPr lang="de-DE" sz="2700" kern="1200" cap="all" spc="-20" baseline="0" dirty="0">
                <a:latin typeface="Source Sans Pro Bold" panose="020B0703030503020204" pitchFamily="34" charset="0"/>
                <a:ea typeface="+mj-ea"/>
                <a:cs typeface="+mj-cs"/>
              </a:rPr>
              <a:t>4.1. Labeled Data Preparation</a:t>
            </a:r>
            <a:br>
              <a:rPr lang="de-DE" sz="1400" kern="1200" cap="all" spc="-20" baseline="0" dirty="0">
                <a:latin typeface="Source Sans Pro Bold" panose="020B0703030503020204" pitchFamily="34" charset="0"/>
                <a:ea typeface="+mj-ea"/>
                <a:cs typeface="+mj-cs"/>
              </a:rPr>
            </a:br>
            <a:endParaRPr lang="de-DE" sz="1400" kern="1200" cap="all" spc="-20" baseline="0" dirty="0">
              <a:latin typeface="Source Sans Pro Bold" panose="020B0703030503020204" pitchFamily="34" charset="0"/>
              <a:ea typeface="+mj-ea"/>
              <a:cs typeface="+mj-cs"/>
            </a:endParaRPr>
          </a:p>
        </p:txBody>
      </p:sp>
      <p:pic>
        <p:nvPicPr>
          <p:cNvPr id="24" name="Content Placeholder 23" descr="Graphical user interface, text, application, email&#10;&#10;Description automatically generated">
            <a:extLst>
              <a:ext uri="{FF2B5EF4-FFF2-40B4-BE49-F238E27FC236}">
                <a16:creationId xmlns:a16="http://schemas.microsoft.com/office/drawing/2014/main" id="{69AAA7C9-80C4-BD83-9601-CDD5DFB48F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6775" y="1549406"/>
            <a:ext cx="6201339" cy="4778295"/>
          </a:xfrm>
        </p:spPr>
      </p:pic>
      <p:pic>
        <p:nvPicPr>
          <p:cNvPr id="28" name="Content Placeholder 27" descr="Chart, pie chart&#10;&#10;Description automatically generated">
            <a:extLst>
              <a:ext uri="{FF2B5EF4-FFF2-40B4-BE49-F238E27FC236}">
                <a16:creationId xmlns:a16="http://schemas.microsoft.com/office/drawing/2014/main" id="{92483922-A445-F978-B150-BC8ACF114F14}"/>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447028" y="1592795"/>
            <a:ext cx="3740574" cy="4593564"/>
          </a:xfrm>
        </p:spPr>
      </p:pic>
      <p:sp>
        <p:nvSpPr>
          <p:cNvPr id="30" name="TextBox 29">
            <a:extLst>
              <a:ext uri="{FF2B5EF4-FFF2-40B4-BE49-F238E27FC236}">
                <a16:creationId xmlns:a16="http://schemas.microsoft.com/office/drawing/2014/main" id="{49029EBC-C150-2987-2FFA-D9C02909E540}"/>
              </a:ext>
            </a:extLst>
          </p:cNvPr>
          <p:cNvSpPr txBox="1"/>
          <p:nvPr/>
        </p:nvSpPr>
        <p:spPr>
          <a:xfrm>
            <a:off x="311790" y="1346574"/>
            <a:ext cx="2560805"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2. </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Balancing </a:t>
            </a:r>
            <a:r>
              <a:rPr lang="en-US" altLang="en-US" sz="1000" b="1" dirty="0">
                <a:latin typeface="Arial" panose="020B0604020202020204" pitchFamily="34" charset="0"/>
                <a:ea typeface="Source Sans Pro" panose="020B0503030403020204" pitchFamily="34" charset="0"/>
                <a:cs typeface="Arial" panose="020B0604020202020204" pitchFamily="34" charset="0"/>
              </a:rPr>
              <a:t>I</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mbalance </a:t>
            </a:r>
            <a:r>
              <a:rPr lang="en-US" altLang="en-US" sz="1000" b="1" dirty="0">
                <a:latin typeface="Arial" panose="020B0604020202020204" pitchFamily="34" charset="0"/>
                <a:ea typeface="Source Sans Pro" panose="020B0503030403020204" pitchFamily="34" charset="0"/>
                <a:cs typeface="Arial" panose="020B0604020202020204" pitchFamily="34" charset="0"/>
              </a:rPr>
              <a:t>D</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ataset</a:t>
            </a:r>
            <a:endParaRPr lang="en-ID" sz="10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8E61FDF-223F-B432-2146-F9F08EF8B1A5}"/>
              </a:ext>
            </a:extLst>
          </p:cNvPr>
          <p:cNvSpPr txBox="1"/>
          <p:nvPr/>
        </p:nvSpPr>
        <p:spPr>
          <a:xfrm>
            <a:off x="496669" y="6236624"/>
            <a:ext cx="20651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9284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15.07.2023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16</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8643667"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graphicFrame>
        <p:nvGraphicFramePr>
          <p:cNvPr id="8" name="Content Placeholder 7">
            <a:extLst>
              <a:ext uri="{FF2B5EF4-FFF2-40B4-BE49-F238E27FC236}">
                <a16:creationId xmlns:a16="http://schemas.microsoft.com/office/drawing/2014/main" id="{2A312D68-9B49-45A6-0B12-DD51343EE5E1}"/>
              </a:ext>
            </a:extLst>
          </p:cNvPr>
          <p:cNvGraphicFramePr>
            <a:graphicFrameLocks noGrp="1"/>
          </p:cNvGraphicFramePr>
          <p:nvPr>
            <p:ph idx="1"/>
            <p:extLst>
              <p:ext uri="{D42A27DB-BD31-4B8C-83A1-F6EECF244321}">
                <p14:modId xmlns:p14="http://schemas.microsoft.com/office/powerpoint/2010/main" val="4182809763"/>
              </p:ext>
            </p:extLst>
          </p:nvPr>
        </p:nvGraphicFramePr>
        <p:xfrm>
          <a:off x="586596" y="1492369"/>
          <a:ext cx="8643666" cy="4335230"/>
        </p:xfrm>
        <a:graphic>
          <a:graphicData uri="http://schemas.openxmlformats.org/drawingml/2006/table">
            <a:tbl>
              <a:tblPr firstRow="1" firstCol="1" bandRow="1">
                <a:solidFill>
                  <a:srgbClr val="404040"/>
                </a:solidFill>
                <a:effectLst>
                  <a:outerShdw blurRad="50800" dist="38100" dir="2700000" algn="tl" rotWithShape="0">
                    <a:prstClr val="black">
                      <a:alpha val="40000"/>
                    </a:prstClr>
                  </a:outerShdw>
                </a:effectLst>
              </a:tblPr>
              <a:tblGrid>
                <a:gridCol w="5236158">
                  <a:extLst>
                    <a:ext uri="{9D8B030D-6E8A-4147-A177-3AD203B41FA5}">
                      <a16:colId xmlns:a16="http://schemas.microsoft.com/office/drawing/2014/main" val="49476923"/>
                    </a:ext>
                  </a:extLst>
                </a:gridCol>
                <a:gridCol w="3407508">
                  <a:extLst>
                    <a:ext uri="{9D8B030D-6E8A-4147-A177-3AD203B41FA5}">
                      <a16:colId xmlns:a16="http://schemas.microsoft.com/office/drawing/2014/main" val="840639246"/>
                    </a:ext>
                  </a:extLst>
                </a:gridCol>
              </a:tblGrid>
              <a:tr h="529013">
                <a:tc>
                  <a:txBody>
                    <a:bodyPr/>
                    <a:lstStyle/>
                    <a:p>
                      <a:pPr marL="215900"/>
                      <a:r>
                        <a:rPr lang="en-ID" b="1" dirty="0">
                          <a:effectLst/>
                        </a:rPr>
                        <a:t>Model</a:t>
                      </a:r>
                      <a:endParaRPr lang="en-ID" dirty="0">
                        <a:effectLst/>
                      </a:endParaRPr>
                    </a:p>
                  </a:txBody>
                  <a:tcPr anchor="ctr">
                    <a:lnL w="12700" cmpd="sng">
                      <a:noFill/>
                    </a:lnL>
                    <a:lnR w="12700" cmpd="sng">
                      <a:noFill/>
                    </a:lnR>
                    <a:lnT w="19050" cap="flat" cmpd="sng" algn="ctr">
                      <a:noFill/>
                      <a:prstDash val="solid"/>
                    </a:lnT>
                    <a:lnB w="38100" cmpd="sng">
                      <a:noFill/>
                    </a:lnB>
                    <a:solidFill>
                      <a:schemeClr val="accent1"/>
                    </a:solidFill>
                  </a:tcPr>
                </a:tc>
                <a:tc>
                  <a:txBody>
                    <a:bodyPr/>
                    <a:lstStyle/>
                    <a:p>
                      <a:pPr marL="215900"/>
                      <a:r>
                        <a:rPr lang="en-ID" b="1" dirty="0">
                          <a:effectLst/>
                        </a:rPr>
                        <a:t>Accuracy Score</a:t>
                      </a:r>
                      <a:endParaRPr lang="en-ID" dirty="0">
                        <a:effectLst/>
                      </a:endParaRPr>
                    </a:p>
                  </a:txBody>
                  <a:tcPr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466770946"/>
                  </a:ext>
                </a:extLst>
              </a:tr>
              <a:tr h="422913">
                <a:tc>
                  <a:txBody>
                    <a:bodyPr/>
                    <a:lstStyle/>
                    <a:p>
                      <a:pPr marL="215900"/>
                      <a:r>
                        <a:rPr lang="en-ID" dirty="0">
                          <a:effectLst/>
                        </a:rPr>
                        <a:t>Vicuna </a:t>
                      </a:r>
                      <a:r>
                        <a:rPr lang="en-ID" dirty="0" err="1">
                          <a:effectLst/>
                        </a:rPr>
                        <a:t>LoRA</a:t>
                      </a:r>
                      <a:endParaRPr lang="en-ID" dirty="0">
                        <a:effectLst/>
                      </a:endParaRPr>
                    </a:p>
                  </a:txBody>
                  <a:tcPr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chemeClr val="bg2">
                        <a:lumMod val="20000"/>
                        <a:lumOff val="80000"/>
                      </a:schemeClr>
                    </a:solidFill>
                  </a:tcPr>
                </a:tc>
                <a:tc>
                  <a:txBody>
                    <a:bodyPr/>
                    <a:lstStyle/>
                    <a:p>
                      <a:pPr marL="215900"/>
                      <a:r>
                        <a:rPr lang="en-ID" dirty="0">
                          <a:effectLst/>
                        </a:rPr>
                        <a:t>0.040</a:t>
                      </a:r>
                    </a:p>
                  </a:txBody>
                  <a:tcPr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chemeClr val="bg2">
                        <a:lumMod val="20000"/>
                        <a:lumOff val="80000"/>
                      </a:schemeClr>
                    </a:solidFill>
                  </a:tcPr>
                </a:tc>
                <a:extLst>
                  <a:ext uri="{0D108BD9-81ED-4DB2-BD59-A6C34878D82A}">
                    <a16:rowId xmlns:a16="http://schemas.microsoft.com/office/drawing/2014/main" val="210471209"/>
                  </a:ext>
                </a:extLst>
              </a:tr>
              <a:tr h="422913">
                <a:tc>
                  <a:txBody>
                    <a:bodyPr/>
                    <a:lstStyle/>
                    <a:p>
                      <a:pPr marL="215900"/>
                      <a:r>
                        <a:rPr lang="en-ID" dirty="0">
                          <a:effectLst/>
                        </a:rPr>
                        <a:t>GPT-3 Zero-shot Classifier</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40000"/>
                        <a:lumOff val="60000"/>
                      </a:schemeClr>
                    </a:solidFill>
                  </a:tcPr>
                </a:tc>
                <a:tc>
                  <a:txBody>
                    <a:bodyPr/>
                    <a:lstStyle/>
                    <a:p>
                      <a:pPr marL="215900"/>
                      <a:r>
                        <a:rPr lang="en-ID">
                          <a:effectLst/>
                        </a:rPr>
                        <a:t>0.490</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40000"/>
                        <a:lumOff val="60000"/>
                      </a:schemeClr>
                    </a:solidFill>
                  </a:tcPr>
                </a:tc>
                <a:extLst>
                  <a:ext uri="{0D108BD9-81ED-4DB2-BD59-A6C34878D82A}">
                    <a16:rowId xmlns:a16="http://schemas.microsoft.com/office/drawing/2014/main" val="3252963885"/>
                  </a:ext>
                </a:extLst>
              </a:tr>
              <a:tr h="422913">
                <a:tc>
                  <a:txBody>
                    <a:bodyPr/>
                    <a:lstStyle/>
                    <a:p>
                      <a:pPr marL="215900"/>
                      <a:r>
                        <a:rPr lang="en-ID" dirty="0" err="1">
                          <a:effectLst/>
                        </a:rPr>
                        <a:t>BernoulliNB</a:t>
                      </a:r>
                      <a:endParaRPr lang="en-ID" dirty="0">
                        <a:effectLst/>
                      </a:endParaRP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bg1">
                        <a:lumMod val="85000"/>
                      </a:schemeClr>
                    </a:solidFill>
                  </a:tcPr>
                </a:tc>
                <a:tc>
                  <a:txBody>
                    <a:bodyPr/>
                    <a:lstStyle/>
                    <a:p>
                      <a:pPr marL="215900"/>
                      <a:r>
                        <a:rPr lang="en-ID">
                          <a:effectLst/>
                        </a:rPr>
                        <a:t>0.769</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bg1">
                        <a:lumMod val="85000"/>
                      </a:schemeClr>
                    </a:solidFill>
                  </a:tcPr>
                </a:tc>
                <a:extLst>
                  <a:ext uri="{0D108BD9-81ED-4DB2-BD59-A6C34878D82A}">
                    <a16:rowId xmlns:a16="http://schemas.microsoft.com/office/drawing/2014/main" val="608984874"/>
                  </a:ext>
                </a:extLst>
              </a:tr>
              <a:tr h="422913">
                <a:tc>
                  <a:txBody>
                    <a:bodyPr/>
                    <a:lstStyle/>
                    <a:p>
                      <a:pPr marL="215900"/>
                      <a:r>
                        <a:rPr lang="en-ID" dirty="0" err="1">
                          <a:effectLst/>
                        </a:rPr>
                        <a:t>MultinomialNB</a:t>
                      </a:r>
                      <a:endParaRPr lang="en-ID" dirty="0">
                        <a:effectLst/>
                      </a:endParaRP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60000"/>
                        <a:lumOff val="40000"/>
                      </a:schemeClr>
                    </a:solidFill>
                  </a:tcPr>
                </a:tc>
                <a:tc>
                  <a:txBody>
                    <a:bodyPr/>
                    <a:lstStyle/>
                    <a:p>
                      <a:pPr marL="215900"/>
                      <a:r>
                        <a:rPr lang="en-ID">
                          <a:effectLst/>
                        </a:rPr>
                        <a:t>0.762</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60000"/>
                        <a:lumOff val="40000"/>
                      </a:schemeClr>
                    </a:solidFill>
                  </a:tcPr>
                </a:tc>
                <a:extLst>
                  <a:ext uri="{0D108BD9-81ED-4DB2-BD59-A6C34878D82A}">
                    <a16:rowId xmlns:a16="http://schemas.microsoft.com/office/drawing/2014/main" val="883243728"/>
                  </a:ext>
                </a:extLst>
              </a:tr>
              <a:tr h="422913">
                <a:tc>
                  <a:txBody>
                    <a:bodyPr/>
                    <a:lstStyle/>
                    <a:p>
                      <a:pPr marL="215900"/>
                      <a:r>
                        <a:rPr lang="en-ID" dirty="0">
                          <a:effectLst/>
                        </a:rPr>
                        <a:t>Logistic Regression</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6">
                        <a:lumMod val="90000"/>
                      </a:schemeClr>
                    </a:solidFill>
                  </a:tcPr>
                </a:tc>
                <a:tc>
                  <a:txBody>
                    <a:bodyPr/>
                    <a:lstStyle/>
                    <a:p>
                      <a:pPr marL="215900"/>
                      <a:r>
                        <a:rPr lang="en-ID" dirty="0">
                          <a:effectLst/>
                        </a:rPr>
                        <a:t>0.855</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6">
                        <a:lumMod val="90000"/>
                      </a:schemeClr>
                    </a:solidFill>
                  </a:tcPr>
                </a:tc>
                <a:extLst>
                  <a:ext uri="{0D108BD9-81ED-4DB2-BD59-A6C34878D82A}">
                    <a16:rowId xmlns:a16="http://schemas.microsoft.com/office/drawing/2014/main" val="4196039654"/>
                  </a:ext>
                </a:extLst>
              </a:tr>
              <a:tr h="422913">
                <a:tc>
                  <a:txBody>
                    <a:bodyPr/>
                    <a:lstStyle/>
                    <a:p>
                      <a:pPr marL="215900"/>
                      <a:r>
                        <a:rPr lang="en-ID" dirty="0">
                          <a:effectLst/>
                        </a:rPr>
                        <a:t>SVM (Support Vector Machine)</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20000"/>
                        <a:lumOff val="80000"/>
                      </a:schemeClr>
                    </a:solidFill>
                  </a:tcPr>
                </a:tc>
                <a:tc>
                  <a:txBody>
                    <a:bodyPr/>
                    <a:lstStyle/>
                    <a:p>
                      <a:pPr marL="215900"/>
                      <a:r>
                        <a:rPr lang="en-ID" dirty="0">
                          <a:effectLst/>
                        </a:rPr>
                        <a:t>0.862</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178436526"/>
                  </a:ext>
                </a:extLst>
              </a:tr>
              <a:tr h="422913">
                <a:tc>
                  <a:txBody>
                    <a:bodyPr/>
                    <a:lstStyle/>
                    <a:p>
                      <a:pPr marL="215900"/>
                      <a:r>
                        <a:rPr lang="en-ID" b="1" dirty="0" err="1">
                          <a:effectLst/>
                        </a:rPr>
                        <a:t>DistilBertForSequenceClassification</a:t>
                      </a:r>
                      <a:endParaRPr lang="en-ID" dirty="0">
                        <a:effectLst/>
                      </a:endParaRPr>
                    </a:p>
                  </a:txBody>
                  <a:tcPr anchor="ctr">
                    <a:lnL w="12700" cmpd="sng">
                      <a:noFill/>
                      <a:prstDash val="solid"/>
                    </a:lnL>
                    <a:lnR w="12700" cmpd="sng">
                      <a:noFill/>
                      <a:prstDash val="solid"/>
                    </a:lnR>
                    <a:lnT w="12700" cap="flat" cmpd="sng" algn="ctr">
                      <a:noFill/>
                      <a:prstDash val="solid"/>
                    </a:lnT>
                    <a:lnB w="12700" cmpd="sng">
                      <a:noFill/>
                      <a:prstDash val="solid"/>
                    </a:lnB>
                    <a:solidFill>
                      <a:schemeClr val="accent1">
                        <a:lumMod val="40000"/>
                        <a:lumOff val="60000"/>
                      </a:schemeClr>
                    </a:solidFill>
                  </a:tcPr>
                </a:tc>
                <a:tc>
                  <a:txBody>
                    <a:bodyPr/>
                    <a:lstStyle/>
                    <a:p>
                      <a:pPr marL="215900"/>
                      <a:r>
                        <a:rPr lang="en-ID" b="1" dirty="0">
                          <a:effectLst/>
                        </a:rPr>
                        <a:t>0.880</a:t>
                      </a:r>
                      <a:endParaRPr lang="en-ID" dirty="0">
                        <a:effectLst/>
                      </a:endParaRPr>
                    </a:p>
                  </a:txBody>
                  <a:tcPr anchor="ctr">
                    <a:lnL w="12700" cmpd="sng">
                      <a:noFill/>
                      <a:prstDash val="solid"/>
                    </a:lnL>
                    <a:lnR w="12700" cmpd="sng">
                      <a:noFill/>
                      <a:prstDash val="solid"/>
                    </a:lnR>
                    <a:lnT w="12700" cap="flat" cmpd="sng" algn="ctr">
                      <a:noFill/>
                      <a:prstDash val="solid"/>
                    </a:lnT>
                    <a:lnB w="12700" cmpd="sng">
                      <a:noFill/>
                      <a:prstDash val="solid"/>
                    </a:lnB>
                    <a:solidFill>
                      <a:schemeClr val="accent1">
                        <a:lumMod val="40000"/>
                        <a:lumOff val="60000"/>
                      </a:schemeClr>
                    </a:solidFill>
                  </a:tcPr>
                </a:tc>
                <a:extLst>
                  <a:ext uri="{0D108BD9-81ED-4DB2-BD59-A6C34878D82A}">
                    <a16:rowId xmlns:a16="http://schemas.microsoft.com/office/drawing/2014/main" val="1627072588"/>
                  </a:ext>
                </a:extLst>
              </a:tr>
              <a:tr h="422913">
                <a:tc>
                  <a:txBody>
                    <a:bodyPr/>
                    <a:lstStyle/>
                    <a:p>
                      <a:pPr marL="215900"/>
                      <a:r>
                        <a:rPr lang="en-ID" b="1" dirty="0">
                          <a:effectLst/>
                        </a:rPr>
                        <a:t>Linear SVC</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accent1">
                        <a:lumMod val="60000"/>
                        <a:lumOff val="40000"/>
                      </a:schemeClr>
                    </a:solidFill>
                  </a:tcPr>
                </a:tc>
                <a:tc>
                  <a:txBody>
                    <a:bodyPr/>
                    <a:lstStyle/>
                    <a:p>
                      <a:pPr marL="215900"/>
                      <a:r>
                        <a:rPr lang="en-ID" b="1" dirty="0">
                          <a:effectLst/>
                        </a:rPr>
                        <a:t>0.883</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accent1">
                        <a:lumMod val="60000"/>
                        <a:lumOff val="40000"/>
                      </a:schemeClr>
                    </a:solidFill>
                  </a:tcPr>
                </a:tc>
                <a:extLst>
                  <a:ext uri="{0D108BD9-81ED-4DB2-BD59-A6C34878D82A}">
                    <a16:rowId xmlns:a16="http://schemas.microsoft.com/office/drawing/2014/main" val="3757368229"/>
                  </a:ext>
                </a:extLst>
              </a:tr>
              <a:tr h="422913">
                <a:tc>
                  <a:txBody>
                    <a:bodyPr/>
                    <a:lstStyle/>
                    <a:p>
                      <a:pPr marL="215900"/>
                      <a:r>
                        <a:rPr lang="en-ID" b="1" dirty="0" err="1">
                          <a:effectLst/>
                        </a:rPr>
                        <a:t>BertForSequenceClassification</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tx2">
                        <a:lumMod val="60000"/>
                        <a:lumOff val="40000"/>
                      </a:schemeClr>
                    </a:solidFill>
                  </a:tcPr>
                </a:tc>
                <a:tc>
                  <a:txBody>
                    <a:bodyPr/>
                    <a:lstStyle/>
                    <a:p>
                      <a:pPr marL="215900"/>
                      <a:r>
                        <a:rPr lang="en-ID" b="1" dirty="0">
                          <a:effectLst/>
                        </a:rPr>
                        <a:t>0.970</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tx2">
                        <a:lumMod val="60000"/>
                        <a:lumOff val="40000"/>
                      </a:schemeClr>
                    </a:solidFill>
                  </a:tcPr>
                </a:tc>
                <a:extLst>
                  <a:ext uri="{0D108BD9-81ED-4DB2-BD59-A6C34878D82A}">
                    <a16:rowId xmlns:a16="http://schemas.microsoft.com/office/drawing/2014/main" val="3000484727"/>
                  </a:ext>
                </a:extLst>
              </a:tr>
            </a:tbl>
          </a:graphicData>
        </a:graphic>
      </p:graphicFrame>
      <p:sp>
        <p:nvSpPr>
          <p:cNvPr id="14" name="TextBox 13">
            <a:extLst>
              <a:ext uri="{FF2B5EF4-FFF2-40B4-BE49-F238E27FC236}">
                <a16:creationId xmlns:a16="http://schemas.microsoft.com/office/drawing/2014/main" id="{7F184871-EF68-B467-96E6-00ED1664D654}"/>
              </a:ext>
            </a:extLst>
          </p:cNvPr>
          <p:cNvSpPr txBox="1"/>
          <p:nvPr/>
        </p:nvSpPr>
        <p:spPr>
          <a:xfrm>
            <a:off x="508957" y="1178437"/>
            <a:ext cx="5374257" cy="3139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6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Table 1. Sentiment Analysis Model Accuracy comparison </a:t>
            </a: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788124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Tree>
    <p:extLst>
      <p:ext uri="{BB962C8B-B14F-4D97-AF65-F5344CB8AC3E}">
        <p14:creationId xmlns:p14="http://schemas.microsoft.com/office/powerpoint/2010/main" val="880861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15.07.2023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17</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441963" cy="367019"/>
          </a:xfrm>
          <a:solidFill>
            <a:srgbClr val="92D050"/>
          </a:solidFill>
        </p:spPr>
        <p:txBody>
          <a:bodyPr wrap="none" lIns="115200" tIns="36000" rIns="115200" bIns="18000">
            <a:normAutofit fontScale="90000"/>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6" name="TextBox 15">
            <a:extLst>
              <a:ext uri="{FF2B5EF4-FFF2-40B4-BE49-F238E27FC236}">
                <a16:creationId xmlns:a16="http://schemas.microsoft.com/office/drawing/2014/main" id="{D1194945-A3BB-7EFD-4EE1-2BB9150FFBEB}"/>
              </a:ext>
            </a:extLst>
          </p:cNvPr>
          <p:cNvSpPr txBox="1"/>
          <p:nvPr/>
        </p:nvSpPr>
        <p:spPr>
          <a:xfrm>
            <a:off x="9458402" y="6162175"/>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5" name="Content Placeholder 14" descr="A picture containing text, screenshot, document, font&#10;&#10;Description automatically generated">
            <a:extLst>
              <a:ext uri="{FF2B5EF4-FFF2-40B4-BE49-F238E27FC236}">
                <a16:creationId xmlns:a16="http://schemas.microsoft.com/office/drawing/2014/main" id="{6F73D69A-5389-2FA2-003F-D355758EC8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7880" y="991076"/>
            <a:ext cx="6987396" cy="5171100"/>
          </a:xfrm>
        </p:spPr>
      </p:pic>
      <p:pic>
        <p:nvPicPr>
          <p:cNvPr id="18" name="Picture 17" descr="A picture containing text, menu, screenshot&#10;&#10;Description automatically generated">
            <a:extLst>
              <a:ext uri="{FF2B5EF4-FFF2-40B4-BE49-F238E27FC236}">
                <a16:creationId xmlns:a16="http://schemas.microsoft.com/office/drawing/2014/main" id="{4D4A3FA6-55D8-ACBB-8D6A-14E57451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233" y="1207520"/>
            <a:ext cx="3348752" cy="5070071"/>
          </a:xfrm>
          <a:prstGeom prst="rect">
            <a:avLst/>
          </a:prstGeom>
        </p:spPr>
      </p:pic>
      <p:sp>
        <p:nvSpPr>
          <p:cNvPr id="20" name="TextBox 19">
            <a:extLst>
              <a:ext uri="{FF2B5EF4-FFF2-40B4-BE49-F238E27FC236}">
                <a16:creationId xmlns:a16="http://schemas.microsoft.com/office/drawing/2014/main" id="{17EB34E5-77D0-C3D1-BE07-A56484779FAE}"/>
              </a:ext>
            </a:extLst>
          </p:cNvPr>
          <p:cNvSpPr txBox="1"/>
          <p:nvPr/>
        </p:nvSpPr>
        <p:spPr>
          <a:xfrm>
            <a:off x="447028" y="940634"/>
            <a:ext cx="4573546"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3. </a:t>
            </a:r>
            <a:r>
              <a:rPr lang="en-ID" sz="100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Vicuna Classification Result</a:t>
            </a:r>
            <a:endParaRPr lang="en-ID" sz="1000" dirty="0"/>
          </a:p>
        </p:txBody>
      </p:sp>
    </p:spTree>
    <p:extLst>
      <p:ext uri="{BB962C8B-B14F-4D97-AF65-F5344CB8AC3E}">
        <p14:creationId xmlns:p14="http://schemas.microsoft.com/office/powerpoint/2010/main" val="2590272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15.07.2023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18</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en-US" sz="2800" b="1" dirty="0"/>
              <a:t>Classification Report</a:t>
            </a:r>
            <a:endParaRPr lang="de-DE" sz="2800" kern="1200" cap="all" spc="-20" baseline="0" dirty="0">
              <a:latin typeface="Source Sans Pro Bold" panose="020B0703030503020204" pitchFamily="34" charset="0"/>
              <a:ea typeface="+mj-ea"/>
              <a:cs typeface="+mj-cs"/>
            </a:endParaRPr>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11225105" cy="4875319"/>
          </a:xfrm>
        </p:spPr>
        <p:txBody>
          <a:bodyPr/>
          <a:lstStyle/>
          <a:p>
            <a:pPr marL="0" marR="215900" lvl="0" indent="0">
              <a:lnSpc>
                <a:spcPct val="150000"/>
              </a:lnSpc>
              <a:spcBef>
                <a:spcPts val="770"/>
              </a:spcBef>
              <a:spcAft>
                <a:spcPts val="0"/>
              </a:spcAft>
              <a:buNone/>
            </a:pPr>
            <a:r>
              <a:rPr lang="en-ID" sz="1800" dirty="0">
                <a:effectLst/>
                <a:latin typeface="Arial" panose="020B0604020202020204" pitchFamily="34" charset="0"/>
                <a:ea typeface="Palatino Linotype" panose="02040502050505030304" pitchFamily="18" charset="0"/>
                <a:cs typeface="Arial" panose="020B0604020202020204" pitchFamily="34" charset="0"/>
              </a:rPr>
              <a:t>The classification report provides a summary of the performance of the classification model by comparing the model's performance to other models or understanding where the model might be struggling. (</a:t>
            </a:r>
            <a:r>
              <a:rPr lang="en-ID" sz="1800" dirty="0" err="1">
                <a:effectLst/>
                <a:latin typeface="Arial" panose="020B0604020202020204" pitchFamily="34" charset="0"/>
                <a:ea typeface="Palatino Linotype" panose="02040502050505030304" pitchFamily="18" charset="0"/>
                <a:cs typeface="Arial" panose="020B0604020202020204" pitchFamily="34" charset="0"/>
              </a:rPr>
              <a:t>Burkov</a:t>
            </a:r>
            <a:r>
              <a:rPr lang="en-ID" sz="1800" dirty="0">
                <a:effectLst/>
                <a:latin typeface="Arial" panose="020B0604020202020204" pitchFamily="34" charset="0"/>
                <a:ea typeface="Palatino Linotype" panose="02040502050505030304" pitchFamily="18" charset="0"/>
                <a:cs typeface="Arial" panose="020B0604020202020204" pitchFamily="34" charset="0"/>
              </a:rPr>
              <a:t>, A., 2019, p. 65).</a:t>
            </a:r>
          </a:p>
          <a:p>
            <a:pPr marL="0" marR="215900" lvl="0" indent="0">
              <a:lnSpc>
                <a:spcPct val="150000"/>
              </a:lnSpc>
              <a:spcBef>
                <a:spcPts val="770"/>
              </a:spcBef>
              <a:spcAft>
                <a:spcPts val="0"/>
              </a:spcAft>
              <a:buNone/>
            </a:pP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pPr marL="0" marR="215900" lvl="0" indent="0">
              <a:lnSpc>
                <a:spcPct val="150000"/>
              </a:lnSpc>
              <a:spcBef>
                <a:spcPts val="770"/>
              </a:spcBef>
              <a:spcAft>
                <a:spcPts val="0"/>
              </a:spcAft>
              <a:buNone/>
            </a:pPr>
            <a:r>
              <a:rPr lang="en-ID" sz="1800" dirty="0">
                <a:effectLst/>
                <a:latin typeface="Arial" panose="020B0604020202020204" pitchFamily="34" charset="0"/>
                <a:ea typeface="Palatino Linotype" panose="02040502050505030304" pitchFamily="18" charset="0"/>
                <a:cs typeface="Arial" panose="020B0604020202020204" pitchFamily="34" charset="0"/>
              </a:rPr>
              <a:t>To decide which one is the best model, precision, recall, and f1-score metrics in the classification report need to be considered.</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Accuracy</a:t>
            </a:r>
            <a:r>
              <a:rPr lang="en-ID" sz="1800" dirty="0">
                <a:effectLst/>
                <a:latin typeface="Arial" panose="020B0604020202020204" pitchFamily="34" charset="0"/>
                <a:ea typeface="Palatino Linotype" panose="02040502050505030304" pitchFamily="18" charset="0"/>
                <a:cs typeface="Arial" panose="020B0604020202020204" pitchFamily="34" charset="0"/>
              </a:rPr>
              <a:t> shows the overall correctness of the model.</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Precision</a:t>
            </a:r>
            <a:r>
              <a:rPr lang="en-ID" sz="1800" dirty="0">
                <a:effectLst/>
                <a:latin typeface="Arial" panose="020B0604020202020204" pitchFamily="34" charset="0"/>
                <a:ea typeface="Palatino Linotype" panose="02040502050505030304" pitchFamily="18" charset="0"/>
                <a:cs typeface="Arial" panose="020B0604020202020204" pitchFamily="34" charset="0"/>
              </a:rPr>
              <a:t> is a metric that measures how often a </a:t>
            </a:r>
            <a:r>
              <a:rPr lang="en-ID" sz="1800" b="1" dirty="0">
                <a:effectLst/>
                <a:latin typeface="Arial" panose="020B0604020202020204" pitchFamily="34" charset="0"/>
                <a:ea typeface="Palatino Linotype" panose="02040502050505030304" pitchFamily="18" charset="0"/>
                <a:cs typeface="Arial" panose="020B0604020202020204" pitchFamily="34" charset="0"/>
              </a:rPr>
              <a:t>predicted label </a:t>
            </a:r>
            <a:r>
              <a:rPr lang="en-ID" sz="1800" dirty="0">
                <a:effectLst/>
                <a:latin typeface="Arial" panose="020B0604020202020204" pitchFamily="34" charset="0"/>
                <a:ea typeface="Palatino Linotype" panose="02040502050505030304" pitchFamily="18" charset="0"/>
                <a:cs typeface="Arial" panose="020B0604020202020204" pitchFamily="34" charset="0"/>
              </a:rPr>
              <a:t>is correct.</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Recall </a:t>
            </a:r>
            <a:r>
              <a:rPr lang="en-ID" sz="1800" dirty="0">
                <a:effectLst/>
                <a:latin typeface="Arial" panose="020B0604020202020204" pitchFamily="34" charset="0"/>
                <a:ea typeface="Palatino Linotype" panose="02040502050505030304" pitchFamily="18" charset="0"/>
                <a:cs typeface="Arial" panose="020B0604020202020204" pitchFamily="34" charset="0"/>
              </a:rPr>
              <a:t>is a metric that measures how often a </a:t>
            </a:r>
            <a:r>
              <a:rPr lang="en-ID" sz="1800" b="1" dirty="0">
                <a:effectLst/>
                <a:latin typeface="Arial" panose="020B0604020202020204" pitchFamily="34" charset="0"/>
                <a:ea typeface="Palatino Linotype" panose="02040502050505030304" pitchFamily="18" charset="0"/>
                <a:cs typeface="Arial" panose="020B0604020202020204" pitchFamily="34" charset="0"/>
              </a:rPr>
              <a:t>true label </a:t>
            </a:r>
            <a:r>
              <a:rPr lang="en-ID" sz="1800" dirty="0">
                <a:effectLst/>
                <a:latin typeface="Arial" panose="020B0604020202020204" pitchFamily="34" charset="0"/>
                <a:ea typeface="Palatino Linotype" panose="02040502050505030304" pitchFamily="18" charset="0"/>
                <a:cs typeface="Arial" panose="020B0604020202020204" pitchFamily="34" charset="0"/>
              </a:rPr>
              <a:t>is correctly predicted.</a:t>
            </a:r>
          </a:p>
          <a:p>
            <a:pPr marR="215900">
              <a:lnSpc>
                <a:spcPct val="150000"/>
              </a:lnSpc>
              <a:spcBef>
                <a:spcPts val="770"/>
              </a:spcBef>
            </a:pPr>
            <a:r>
              <a:rPr lang="en-ID" sz="1800" dirty="0">
                <a:effectLst/>
                <a:latin typeface="Arial" panose="020B0604020202020204" pitchFamily="34" charset="0"/>
                <a:ea typeface="Palatino Linotype" panose="02040502050505030304" pitchFamily="18" charset="0"/>
                <a:cs typeface="Arial" panose="020B0604020202020204" pitchFamily="34" charset="0"/>
              </a:rPr>
              <a:t>The </a:t>
            </a:r>
            <a:r>
              <a:rPr lang="en-ID" sz="1800" b="1" dirty="0">
                <a:effectLst/>
                <a:latin typeface="Arial" panose="020B0604020202020204" pitchFamily="34" charset="0"/>
                <a:ea typeface="Palatino Linotype" panose="02040502050505030304" pitchFamily="18" charset="0"/>
                <a:cs typeface="Arial" panose="020B0604020202020204" pitchFamily="34" charset="0"/>
              </a:rPr>
              <a:t>F1-score</a:t>
            </a:r>
            <a:r>
              <a:rPr lang="en-ID" sz="1800" dirty="0">
                <a:effectLst/>
                <a:latin typeface="Arial" panose="020B0604020202020204" pitchFamily="34" charset="0"/>
                <a:ea typeface="Palatino Linotype" panose="02040502050505030304" pitchFamily="18" charset="0"/>
                <a:cs typeface="Arial" panose="020B0604020202020204" pitchFamily="34" charset="0"/>
              </a:rPr>
              <a:t> is the harmonic </a:t>
            </a:r>
            <a:r>
              <a:rPr lang="en-ID" sz="1800" b="1" dirty="0">
                <a:effectLst/>
                <a:latin typeface="Arial" panose="020B0604020202020204" pitchFamily="34" charset="0"/>
                <a:ea typeface="Palatino Linotype" panose="02040502050505030304" pitchFamily="18" charset="0"/>
                <a:cs typeface="Arial" panose="020B0604020202020204" pitchFamily="34" charset="0"/>
              </a:rPr>
              <a:t>mean</a:t>
            </a:r>
            <a:r>
              <a:rPr lang="en-ID" sz="1800" dirty="0">
                <a:effectLst/>
                <a:latin typeface="Arial" panose="020B0604020202020204" pitchFamily="34" charset="0"/>
                <a:ea typeface="Palatino Linotype" panose="02040502050505030304" pitchFamily="18" charset="0"/>
                <a:cs typeface="Arial" panose="020B0604020202020204" pitchFamily="34" charset="0"/>
              </a:rPr>
              <a:t> of </a:t>
            </a:r>
            <a:r>
              <a:rPr lang="en-ID" sz="1800" b="1" dirty="0">
                <a:effectLst/>
                <a:latin typeface="Arial" panose="020B0604020202020204" pitchFamily="34" charset="0"/>
                <a:ea typeface="Palatino Linotype" panose="02040502050505030304" pitchFamily="18" charset="0"/>
                <a:cs typeface="Arial" panose="020B0604020202020204" pitchFamily="34" charset="0"/>
              </a:rPr>
              <a:t>precision and recall</a:t>
            </a:r>
            <a:r>
              <a:rPr lang="en-ID" sz="1800" dirty="0">
                <a:effectLst/>
                <a:latin typeface="Arial" panose="020B0604020202020204" pitchFamily="34" charset="0"/>
                <a:ea typeface="Palatino Linotype" panose="02040502050505030304" pitchFamily="18" charset="0"/>
                <a:cs typeface="Arial" panose="020B0604020202020204" pitchFamily="34" charset="0"/>
              </a:rPr>
              <a:t>.</a:t>
            </a:r>
            <a:endParaRPr lang="en-US" sz="1800" dirty="0">
              <a:latin typeface="Arial" panose="020B0604020202020204" pitchFamily="34" charset="0"/>
              <a:ea typeface="Palatino Linotype" panose="0204050205050503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Tree>
    <p:extLst>
      <p:ext uri="{BB962C8B-B14F-4D97-AF65-F5344CB8AC3E}">
        <p14:creationId xmlns:p14="http://schemas.microsoft.com/office/powerpoint/2010/main" val="2014122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15.07.2023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19</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564721" y="1549223"/>
            <a:ext cx="3782991"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4. </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Linear SVC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29" name="Content Placeholder 28">
            <a:extLst>
              <a:ext uri="{FF2B5EF4-FFF2-40B4-BE49-F238E27FC236}">
                <a16:creationId xmlns:a16="http://schemas.microsoft.com/office/drawing/2014/main" id="{CFDF34EF-0B10-ED33-AF4E-D7C28191E6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64722" y="1998786"/>
            <a:ext cx="6516270" cy="3401350"/>
          </a:xfrm>
        </p:spPr>
      </p:pic>
      <p:pic>
        <p:nvPicPr>
          <p:cNvPr id="31" name="Picture 30">
            <a:extLst>
              <a:ext uri="{FF2B5EF4-FFF2-40B4-BE49-F238E27FC236}">
                <a16:creationId xmlns:a16="http://schemas.microsoft.com/office/drawing/2014/main" id="{D905AF6A-A482-2B2B-689B-39E53BD86D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95308" y="1813720"/>
            <a:ext cx="3925091" cy="4054599"/>
          </a:xfrm>
          <a:prstGeom prst="rect">
            <a:avLst/>
          </a:prstGeom>
        </p:spPr>
      </p:pic>
    </p:spTree>
    <p:extLst>
      <p:ext uri="{BB962C8B-B14F-4D97-AF65-F5344CB8AC3E}">
        <p14:creationId xmlns:p14="http://schemas.microsoft.com/office/powerpoint/2010/main" val="1626426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BA103F3-0355-464D-B6A2-A5007E01FD4A}"/>
              </a:ext>
            </a:extLst>
          </p:cNvPr>
          <p:cNvSpPr>
            <a:spLocks noGrp="1"/>
          </p:cNvSpPr>
          <p:nvPr>
            <p:ph type="dt" sz="half" idx="10"/>
          </p:nvPr>
        </p:nvSpPr>
        <p:spPr/>
        <p:txBody>
          <a:bodyPr/>
          <a:lstStyle/>
          <a:p>
            <a:fld id="{9DE2538E-986B-6C46-B955-8C701E8C89AF}" type="datetime1">
              <a:rPr lang="de-DE" smtClean="0"/>
              <a:t>15.07.2023</a:t>
            </a:fld>
            <a:endParaRPr lang="de-DE" dirty="0"/>
          </a:p>
        </p:txBody>
      </p:sp>
      <p:sp>
        <p:nvSpPr>
          <p:cNvPr id="4" name="Foliennummernplatzhalter 3">
            <a:extLst>
              <a:ext uri="{FF2B5EF4-FFF2-40B4-BE49-F238E27FC236}">
                <a16:creationId xmlns:a16="http://schemas.microsoft.com/office/drawing/2014/main" id="{BE575688-4807-844D-A028-A6C5227A940A}"/>
              </a:ext>
            </a:extLst>
          </p:cNvPr>
          <p:cNvSpPr>
            <a:spLocks noGrp="1"/>
          </p:cNvSpPr>
          <p:nvPr>
            <p:ph type="sldNum" sz="quarter" idx="12"/>
          </p:nvPr>
        </p:nvSpPr>
        <p:spPr/>
        <p:txBody>
          <a:bodyPr/>
          <a:lstStyle/>
          <a:p>
            <a:fld id="{19C38A61-2AC7-4B0E-B80F-DDADD701BB40}" type="slidenum">
              <a:rPr lang="de-DE" smtClean="0"/>
              <a:pPr/>
              <a:t>2</a:t>
            </a:fld>
            <a:endParaRPr lang="de-DE" dirty="0"/>
          </a:p>
        </p:txBody>
      </p:sp>
      <p:sp>
        <p:nvSpPr>
          <p:cNvPr id="6" name="Titel 5">
            <a:extLst>
              <a:ext uri="{FF2B5EF4-FFF2-40B4-BE49-F238E27FC236}">
                <a16:creationId xmlns:a16="http://schemas.microsoft.com/office/drawing/2014/main" id="{52D93A2D-3069-3A4E-8731-474098F26635}"/>
              </a:ext>
            </a:extLst>
          </p:cNvPr>
          <p:cNvSpPr>
            <a:spLocks noGrp="1"/>
          </p:cNvSpPr>
          <p:nvPr>
            <p:ph type="title"/>
          </p:nvPr>
        </p:nvSpPr>
        <p:spPr/>
        <p:txBody>
          <a:bodyPr/>
          <a:lstStyle/>
          <a:p>
            <a:r>
              <a:rPr lang="de-DE" dirty="0"/>
              <a:t>Agenda fOr THESIS</a:t>
            </a:r>
          </a:p>
        </p:txBody>
      </p:sp>
      <p:graphicFrame>
        <p:nvGraphicFramePr>
          <p:cNvPr id="7" name="Tabelle 9">
            <a:extLst>
              <a:ext uri="{FF2B5EF4-FFF2-40B4-BE49-F238E27FC236}">
                <a16:creationId xmlns:a16="http://schemas.microsoft.com/office/drawing/2014/main" id="{760EEA5D-B094-1046-9A95-948EC94B99B3}"/>
              </a:ext>
            </a:extLst>
          </p:cNvPr>
          <p:cNvGraphicFramePr>
            <a:graphicFrameLocks noGrp="1"/>
          </p:cNvGraphicFramePr>
          <p:nvPr>
            <p:extLst>
              <p:ext uri="{D42A27DB-BD31-4B8C-83A1-F6EECF244321}">
                <p14:modId xmlns:p14="http://schemas.microsoft.com/office/powerpoint/2010/main" val="840097048"/>
              </p:ext>
            </p:extLst>
          </p:nvPr>
        </p:nvGraphicFramePr>
        <p:xfrm>
          <a:off x="442913" y="1276709"/>
          <a:ext cx="11310646" cy="4540949"/>
        </p:xfrm>
        <a:graphic>
          <a:graphicData uri="http://schemas.openxmlformats.org/drawingml/2006/table">
            <a:tbl>
              <a:tblPr firstRow="1" bandRow="1">
                <a:tableStyleId>{5C22544A-7EE6-4342-B048-85BDC9FD1C3A}</a:tableStyleId>
              </a:tblPr>
              <a:tblGrid>
                <a:gridCol w="7184175">
                  <a:extLst>
                    <a:ext uri="{9D8B030D-6E8A-4147-A177-3AD203B41FA5}">
                      <a16:colId xmlns:a16="http://schemas.microsoft.com/office/drawing/2014/main" val="922412611"/>
                    </a:ext>
                  </a:extLst>
                </a:gridCol>
                <a:gridCol w="347331">
                  <a:extLst>
                    <a:ext uri="{9D8B030D-6E8A-4147-A177-3AD203B41FA5}">
                      <a16:colId xmlns:a16="http://schemas.microsoft.com/office/drawing/2014/main" val="3240641897"/>
                    </a:ext>
                  </a:extLst>
                </a:gridCol>
                <a:gridCol w="935665">
                  <a:extLst>
                    <a:ext uri="{9D8B030D-6E8A-4147-A177-3AD203B41FA5}">
                      <a16:colId xmlns:a16="http://schemas.microsoft.com/office/drawing/2014/main" val="20002"/>
                    </a:ext>
                  </a:extLst>
                </a:gridCol>
                <a:gridCol w="290623">
                  <a:extLst>
                    <a:ext uri="{9D8B030D-6E8A-4147-A177-3AD203B41FA5}">
                      <a16:colId xmlns:a16="http://schemas.microsoft.com/office/drawing/2014/main" val="20003"/>
                    </a:ext>
                  </a:extLst>
                </a:gridCol>
                <a:gridCol w="2552852">
                  <a:extLst>
                    <a:ext uri="{9D8B030D-6E8A-4147-A177-3AD203B41FA5}">
                      <a16:colId xmlns:a16="http://schemas.microsoft.com/office/drawing/2014/main" val="934957934"/>
                    </a:ext>
                  </a:extLst>
                </a:gridCol>
              </a:tblGrid>
              <a:tr h="648707">
                <a:tc>
                  <a:txBody>
                    <a:bodyPr/>
                    <a:lstStyle/>
                    <a:p>
                      <a:r>
                        <a:rPr lang="de-DE" sz="2400" b="0" dirty="0">
                          <a:solidFill>
                            <a:schemeClr val="tx1"/>
                          </a:solidFill>
                          <a:latin typeface="+mj-lt"/>
                        </a:rPr>
                        <a:t>Introduction</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381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1</a:t>
                      </a:r>
                    </a:p>
                  </a:txBody>
                  <a:tcPr marT="36000" anchor="ctr">
                    <a:lnL w="12700" cmpd="sng">
                      <a:noFill/>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4954664"/>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0" dirty="0">
                          <a:solidFill>
                            <a:schemeClr val="tx1"/>
                          </a:solidFill>
                          <a:latin typeface="+mj-lt"/>
                        </a:rPr>
                        <a:t>Literature Review</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2</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5990031"/>
                  </a:ext>
                </a:extLst>
              </a:tr>
              <a:tr h="648707">
                <a:tc>
                  <a:txBody>
                    <a:bodyPr/>
                    <a:lstStyle/>
                    <a:p>
                      <a:r>
                        <a:rPr lang="de-DE" sz="2400" b="0" dirty="0">
                          <a:solidFill>
                            <a:schemeClr val="tx1"/>
                          </a:solidFill>
                          <a:latin typeface="+mj-lt"/>
                        </a:rPr>
                        <a:t>Methodology</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3</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7272670"/>
                  </a:ext>
                </a:extLst>
              </a:tr>
              <a:tr h="648707">
                <a:tc>
                  <a:txBody>
                    <a:bodyPr/>
                    <a:lstStyle/>
                    <a:p>
                      <a:r>
                        <a:rPr lang="de-DE" sz="2400" dirty="0">
                          <a:latin typeface="+mj-lt"/>
                        </a:rPr>
                        <a:t>Results Findings and Analysis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4</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1259476"/>
                  </a:ext>
                </a:extLst>
              </a:tr>
              <a:tr h="648707">
                <a:tc>
                  <a:txBody>
                    <a:bodyPr/>
                    <a:lstStyle/>
                    <a:p>
                      <a:r>
                        <a:rPr lang="de-DE" sz="2400" dirty="0">
                          <a:latin typeface="+mj-lt"/>
                        </a:rPr>
                        <a:t>Discussions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5</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6524023"/>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1" kern="1200" dirty="0">
                          <a:solidFill>
                            <a:schemeClr val="dk1"/>
                          </a:solidFill>
                          <a:latin typeface="+mj-lt"/>
                          <a:ea typeface="+mn-ea"/>
                          <a:cs typeface="+mn-cs"/>
                        </a:rPr>
                        <a:t>Conclusions</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6</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2919429"/>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kern="1200" dirty="0">
                          <a:solidFill>
                            <a:schemeClr val="dk1"/>
                          </a:solidFill>
                          <a:latin typeface="+mj-lt"/>
                          <a:ea typeface="+mn-ea"/>
                          <a:cs typeface="+mn-cs"/>
                        </a:rPr>
                        <a:t>Bibliography</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7</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4489067"/>
                  </a:ext>
                </a:extLst>
              </a:tr>
            </a:tbl>
          </a:graphicData>
        </a:graphic>
      </p:graphicFrame>
    </p:spTree>
    <p:extLst>
      <p:ext uri="{BB962C8B-B14F-4D97-AF65-F5344CB8AC3E}">
        <p14:creationId xmlns:p14="http://schemas.microsoft.com/office/powerpoint/2010/main" val="2117463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15.07.2023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447028" y="1125357"/>
            <a:ext cx="5999981"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a:t>
            </a:r>
            <a:r>
              <a:rPr lang="en-ID" sz="1050" b="1" i="0" u="none" strike="noStrike" cap="none" spc="0" dirty="0" err="1">
                <a:effectLst/>
                <a:latin typeface="Arial" panose="020B0604020202020204" pitchFamily="34" charset="0"/>
                <a:ea typeface="Times New Roman" panose="02020603050405020304" pitchFamily="18" charset="0"/>
                <a:cs typeface="Arial" panose="020B0604020202020204" pitchFamily="34" charset="0"/>
              </a:rPr>
              <a:t>BertForSequenceClassification</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5131944" y="4965510"/>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8" name="Content Placeholder 7" descr="A picture containing text, font, receipt, number&#10;&#10;Description automatically generated">
            <a:extLst>
              <a:ext uri="{FF2B5EF4-FFF2-40B4-BE49-F238E27FC236}">
                <a16:creationId xmlns:a16="http://schemas.microsoft.com/office/drawing/2014/main" id="{114F1804-D1A5-8E98-4191-93A8040A84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5003" y="1578657"/>
            <a:ext cx="6528806" cy="3148137"/>
          </a:xfrm>
        </p:spPr>
      </p:pic>
      <p:pic>
        <p:nvPicPr>
          <p:cNvPr id="10" name="Picture 9" descr="A picture containing text, screenshot, number, diagram&#10;&#10;Description automatically generated">
            <a:extLst>
              <a:ext uri="{FF2B5EF4-FFF2-40B4-BE49-F238E27FC236}">
                <a16:creationId xmlns:a16="http://schemas.microsoft.com/office/drawing/2014/main" id="{ECE4E5B8-5A3E-5DB7-7A95-1605070F6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267" y="1592351"/>
            <a:ext cx="4071721" cy="3559606"/>
          </a:xfrm>
          <a:prstGeom prst="rect">
            <a:avLst/>
          </a:prstGeom>
        </p:spPr>
      </p:pic>
    </p:spTree>
    <p:extLst>
      <p:ext uri="{BB962C8B-B14F-4D97-AF65-F5344CB8AC3E}">
        <p14:creationId xmlns:p14="http://schemas.microsoft.com/office/powerpoint/2010/main" val="727988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15.07.2023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21</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97081"/>
            <a:ext cx="8510974" cy="567489"/>
          </a:xfrm>
          <a:solidFill>
            <a:srgbClr val="92D050"/>
          </a:solidFill>
        </p:spPr>
        <p:txBody>
          <a:bodyPr wrap="none" lIns="115200" tIns="36000" rIns="115200" bIns="18000">
            <a:normAutofit fontScale="90000"/>
          </a:bodyPr>
          <a:lstStyle/>
          <a:p>
            <a:pPr marL="0" marR="215900" lvl="0" indent="0" algn="just">
              <a:lnSpc>
                <a:spcPct val="150000"/>
              </a:lnSpc>
              <a:spcAft>
                <a:spcPts val="0"/>
              </a:spcAft>
              <a:buNone/>
            </a:pPr>
            <a:r>
              <a:rPr lang="en-ID" sz="2800" b="1" i="0" u="none" strike="noStrike" cap="none" spc="0" dirty="0" err="1">
                <a:effectLst/>
                <a:latin typeface="+mj-lt"/>
                <a:ea typeface="Times New Roman" panose="02020603050405020304" pitchFamily="18" charset="0"/>
                <a:cs typeface="Arial" panose="020B0604020202020204" pitchFamily="34" charset="0"/>
              </a:rPr>
              <a:t>BertForSequenceClassification</a:t>
            </a:r>
            <a:r>
              <a:rPr lang="en-ID" sz="2800" b="1" i="0" u="none" strike="noStrike" cap="none" spc="0" dirty="0">
                <a:effectLst/>
                <a:latin typeface="+mj-lt"/>
                <a:ea typeface="Times New Roman" panose="02020603050405020304" pitchFamily="18" charset="0"/>
                <a:cs typeface="Arial" panose="020B0604020202020204" pitchFamily="34" charset="0"/>
              </a:rPr>
              <a:t> </a:t>
            </a:r>
            <a:r>
              <a:rPr kumimoji="0" lang="en-US" altLang="en-US" sz="28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as the best model</a:t>
            </a:r>
            <a:r>
              <a:rPr lang="en-US" altLang="en-US" sz="2800" b="1" dirty="0">
                <a:latin typeface="+mj-lt"/>
                <a:ea typeface="Palatino Linotype" panose="02040502050505030304" pitchFamily="18" charset="0"/>
                <a:cs typeface="Arial" panose="020B0604020202020204" pitchFamily="34" charset="0"/>
              </a:rPr>
              <a:t> </a:t>
            </a:r>
            <a:r>
              <a:rPr kumimoji="0" lang="en-US" altLang="en-US" sz="28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saved.</a:t>
            </a:r>
            <a:endParaRPr lang="en-ID" sz="2800" b="1" dirty="0">
              <a:effectLst/>
              <a:latin typeface="+mj-lt"/>
              <a:ea typeface="Palatino Linotype" panose="02040502050505030304" pitchFamily="18"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56D00AC0-6C13-63E9-179C-DB82A54178B7}"/>
              </a:ext>
            </a:extLst>
          </p:cNvPr>
          <p:cNvSpPr txBox="1"/>
          <p:nvPr/>
        </p:nvSpPr>
        <p:spPr>
          <a:xfrm>
            <a:off x="8531524" y="6230087"/>
            <a:ext cx="1997123"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
        <p:nvSpPr>
          <p:cNvPr id="12" name="TextBox 11">
            <a:extLst>
              <a:ext uri="{FF2B5EF4-FFF2-40B4-BE49-F238E27FC236}">
                <a16:creationId xmlns:a16="http://schemas.microsoft.com/office/drawing/2014/main" id="{594155BA-A079-052D-8DBA-1B12FCD193A0}"/>
              </a:ext>
            </a:extLst>
          </p:cNvPr>
          <p:cNvSpPr txBox="1"/>
          <p:nvPr/>
        </p:nvSpPr>
        <p:spPr>
          <a:xfrm>
            <a:off x="447028" y="1290943"/>
            <a:ext cx="343331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Chosen model and vectorizer saved</a:t>
            </a:r>
          </a:p>
        </p:txBody>
      </p:sp>
      <p:pic>
        <p:nvPicPr>
          <p:cNvPr id="7" name="Picture 6" descr="A screenshot of a chat&#10;&#10;Description automatically generated with medium confidence">
            <a:extLst>
              <a:ext uri="{FF2B5EF4-FFF2-40B4-BE49-F238E27FC236}">
                <a16:creationId xmlns:a16="http://schemas.microsoft.com/office/drawing/2014/main" id="{3BC7A6E9-F910-3D7E-08E6-2D3C1A6B1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23" y="1596056"/>
            <a:ext cx="9739222" cy="4706930"/>
          </a:xfrm>
          <a:prstGeom prst="rect">
            <a:avLst/>
          </a:prstGeom>
        </p:spPr>
      </p:pic>
      <p:sp>
        <p:nvSpPr>
          <p:cNvPr id="13" name="TextBox 12">
            <a:extLst>
              <a:ext uri="{FF2B5EF4-FFF2-40B4-BE49-F238E27FC236}">
                <a16:creationId xmlns:a16="http://schemas.microsoft.com/office/drawing/2014/main" id="{C6391FA8-E904-47F4-70DE-72F87C613867}"/>
              </a:ext>
            </a:extLst>
          </p:cNvPr>
          <p:cNvSpPr txBox="1"/>
          <p:nvPr/>
        </p:nvSpPr>
        <p:spPr>
          <a:xfrm>
            <a:off x="756382" y="5517878"/>
            <a:ext cx="7979589" cy="375552"/>
          </a:xfrm>
          <a:prstGeom prst="rect">
            <a:avLst/>
          </a:prstGeom>
          <a:noFill/>
          <a:ln>
            <a:noFill/>
          </a:ln>
        </p:spPr>
        <p:txBody>
          <a:bodyPr wrap="square">
            <a:spAutoFit/>
          </a:bodyPr>
          <a:lstStyle/>
          <a:p>
            <a:pPr marL="0" marR="215900" lvl="0" indent="0" algn="just">
              <a:lnSpc>
                <a:spcPct val="150000"/>
              </a:lnSpc>
              <a:spcAft>
                <a:spcPts val="0"/>
              </a:spcAft>
              <a:buNone/>
            </a:pP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98425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15.07.2023</a:t>
            </a:fld>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22</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6592483" cy="417083"/>
          </a:xfrm>
          <a:solidFill>
            <a:srgbClr val="92D050"/>
          </a:solidFill>
        </p:spPr>
        <p:txBody>
          <a:bodyPr/>
          <a:lstStyle/>
          <a:p>
            <a:r>
              <a:rPr lang="de-DE" sz="2400" dirty="0"/>
              <a:t>4.3 </a:t>
            </a:r>
            <a:r>
              <a:rPr lang="de-DE" sz="2400" b="1" cap="none" dirty="0">
                <a:latin typeface="Arial" panose="020B0604020202020204" pitchFamily="34" charset="0"/>
                <a:ea typeface="Source Sans Pro" panose="020B0503030403020204" pitchFamily="34" charset="0"/>
                <a:cs typeface="Arial" panose="020B0604020202020204" pitchFamily="34" charset="0"/>
              </a:rPr>
              <a:t>Collecting Unlabeled data</a:t>
            </a:r>
            <a:endParaRPr lang="de-DE" sz="2400" dirty="0"/>
          </a:p>
        </p:txBody>
      </p:sp>
      <p:sp>
        <p:nvSpPr>
          <p:cNvPr id="13" name="TextBox 12">
            <a:extLst>
              <a:ext uri="{FF2B5EF4-FFF2-40B4-BE49-F238E27FC236}">
                <a16:creationId xmlns:a16="http://schemas.microsoft.com/office/drawing/2014/main" id="{E021056B-BAA8-E407-E1DA-0436ACCAACBC}"/>
              </a:ext>
            </a:extLst>
          </p:cNvPr>
          <p:cNvSpPr txBox="1"/>
          <p:nvPr/>
        </p:nvSpPr>
        <p:spPr>
          <a:xfrm>
            <a:off x="915028" y="2973507"/>
            <a:ext cx="317606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6. Unlabeled data collection</a:t>
            </a:r>
          </a:p>
        </p:txBody>
      </p:sp>
      <p:sp>
        <p:nvSpPr>
          <p:cNvPr id="15" name="TextBox 14">
            <a:extLst>
              <a:ext uri="{FF2B5EF4-FFF2-40B4-BE49-F238E27FC236}">
                <a16:creationId xmlns:a16="http://schemas.microsoft.com/office/drawing/2014/main" id="{E32F76AE-89FA-8F21-2186-76B89F414518}"/>
              </a:ext>
            </a:extLst>
          </p:cNvPr>
          <p:cNvSpPr txBox="1"/>
          <p:nvPr/>
        </p:nvSpPr>
        <p:spPr>
          <a:xfrm>
            <a:off x="6932762" y="6064369"/>
            <a:ext cx="192153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9" name="Content Placeholder 18" descr="Graphical user interface, text, application, email&#10;&#10;Description automatically generated">
            <a:extLst>
              <a:ext uri="{FF2B5EF4-FFF2-40B4-BE49-F238E27FC236}">
                <a16:creationId xmlns:a16="http://schemas.microsoft.com/office/drawing/2014/main" id="{B5DBF0A0-5A16-0ABF-398B-632805BAB1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5028" y="3201329"/>
            <a:ext cx="7860186" cy="2863040"/>
          </a:xfrm>
        </p:spPr>
      </p:pic>
      <p:sp>
        <p:nvSpPr>
          <p:cNvPr id="5" name="TextBox 4">
            <a:extLst>
              <a:ext uri="{FF2B5EF4-FFF2-40B4-BE49-F238E27FC236}">
                <a16:creationId xmlns:a16="http://schemas.microsoft.com/office/drawing/2014/main" id="{F4741BAE-1726-5835-B215-3B1898DEA7FF}"/>
              </a:ext>
            </a:extLst>
          </p:cNvPr>
          <p:cNvSpPr txBox="1"/>
          <p:nvPr/>
        </p:nvSpPr>
        <p:spPr>
          <a:xfrm>
            <a:off x="447028" y="931652"/>
            <a:ext cx="10919397" cy="1806233"/>
          </a:xfrm>
          <a:prstGeom prst="rect">
            <a:avLst/>
          </a:prstGeom>
          <a:noFill/>
          <a:ln>
            <a:noFill/>
          </a:ln>
        </p:spPr>
        <p:txBody>
          <a:bodyPr wrap="square">
            <a:spAutoFit/>
          </a:bodyPr>
          <a:lstStyle/>
          <a:p>
            <a:pPr marL="215900" marR="215900" algn="just">
              <a:lnSpc>
                <a:spcPct val="150000"/>
              </a:lnSpc>
              <a:spcAft>
                <a:spcPts val="0"/>
              </a:spcAft>
            </a:pP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Two different datasets were used for this research:</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Bef>
                <a:spcPts val="585"/>
              </a:spcBef>
              <a:spcAft>
                <a:spcPts val="0"/>
              </a:spcAft>
              <a:buFont typeface="+mj-lt"/>
              <a:buAutoNum type="arabicPeriod"/>
            </a:pPr>
            <a:r>
              <a:rPr lang="en-US" sz="14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Labeled public dataset</a:t>
            </a: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used for training, testing, model comparison, and selection. The best model and vectorizer from this dataset were saved for future use.</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Bef>
                <a:spcPts val="585"/>
              </a:spcBef>
              <a:spcAft>
                <a:spcPts val="0"/>
              </a:spcAft>
              <a:buFont typeface="+mj-lt"/>
              <a:buAutoNum type="arabicPeriod"/>
            </a:pP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To predict sentiment using the saved model, an </a:t>
            </a:r>
            <a:r>
              <a:rPr lang="en-US" sz="14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unlabeled dataset</a:t>
            </a: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is needed. To obtain this dataset, a public Twitter dataset collected from various regions including America, Europe, Asia, Australia, and Africa using the Python library. </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1347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15.07.2023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23</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8" y="385175"/>
            <a:ext cx="7437515" cy="399830"/>
          </a:xfrm>
          <a:solidFill>
            <a:srgbClr val="92D050"/>
          </a:solidFill>
        </p:spPr>
        <p:txBody>
          <a:bodyPr wrap="square">
            <a:normAutofit/>
          </a:bodyPr>
          <a:lstStyle/>
          <a:p>
            <a:r>
              <a:rPr lang="de-DE" sz="2400" dirty="0"/>
              <a:t>4.4  </a:t>
            </a:r>
            <a:r>
              <a:rPr lang="de-DE" sz="2400" b="1" cap="none" dirty="0">
                <a:latin typeface="Arial" panose="020B0604020202020204" pitchFamily="34" charset="0"/>
                <a:ea typeface="Source Sans Pro" panose="020B0503030403020204" pitchFamily="34" charset="0"/>
                <a:cs typeface="Arial" panose="020B0604020202020204" pitchFamily="34" charset="0"/>
              </a:rPr>
              <a:t>Sentiment Analysis on unlabeled Twitter data</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420792" y="1217832"/>
            <a:ext cx="344841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7. Sentiment Analysis charts by continent</a:t>
            </a:r>
          </a:p>
        </p:txBody>
      </p:sp>
      <p:sp>
        <p:nvSpPr>
          <p:cNvPr id="21" name="TextBox 20">
            <a:extLst>
              <a:ext uri="{FF2B5EF4-FFF2-40B4-BE49-F238E27FC236}">
                <a16:creationId xmlns:a16="http://schemas.microsoft.com/office/drawing/2014/main" id="{D4D5FC79-6D14-FC3A-0D84-623353302790}"/>
              </a:ext>
            </a:extLst>
          </p:cNvPr>
          <p:cNvSpPr txBox="1"/>
          <p:nvPr/>
        </p:nvSpPr>
        <p:spPr>
          <a:xfrm>
            <a:off x="8638101" y="5782559"/>
            <a:ext cx="2015522"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pic>
        <p:nvPicPr>
          <p:cNvPr id="24" name="Picture 23" descr="Chart, bar chart&#10;&#10;Description automatically generated">
            <a:extLst>
              <a:ext uri="{FF2B5EF4-FFF2-40B4-BE49-F238E27FC236}">
                <a16:creationId xmlns:a16="http://schemas.microsoft.com/office/drawing/2014/main" id="{B6C5FAB2-B2FB-F025-4270-B923CF1E5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92" y="1681750"/>
            <a:ext cx="4739518" cy="3823037"/>
          </a:xfrm>
          <a:prstGeom prst="rect">
            <a:avLst/>
          </a:prstGeom>
        </p:spPr>
      </p:pic>
      <p:pic>
        <p:nvPicPr>
          <p:cNvPr id="7" name="Picture 6" descr="A picture containing text, screenshot, diagram, plot&#10;&#10;Description automatically generated">
            <a:extLst>
              <a:ext uri="{FF2B5EF4-FFF2-40B4-BE49-F238E27FC236}">
                <a16:creationId xmlns:a16="http://schemas.microsoft.com/office/drawing/2014/main" id="{C3702816-73E3-8179-552E-30D24F55C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5411" y="1640590"/>
            <a:ext cx="5210355" cy="3864197"/>
          </a:xfrm>
          <a:prstGeom prst="rect">
            <a:avLst/>
          </a:prstGeom>
        </p:spPr>
      </p:pic>
    </p:spTree>
    <p:extLst>
      <p:ext uri="{BB962C8B-B14F-4D97-AF65-F5344CB8AC3E}">
        <p14:creationId xmlns:p14="http://schemas.microsoft.com/office/powerpoint/2010/main" val="2125687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15.07.2023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24</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3" y="385175"/>
            <a:ext cx="9516838" cy="399830"/>
          </a:xfrm>
          <a:solidFill>
            <a:srgbClr val="92D050"/>
          </a:solidFill>
        </p:spPr>
        <p:txBody>
          <a:bodyPr wrap="square">
            <a:normAutofit/>
          </a:bodyPr>
          <a:lstStyle/>
          <a:p>
            <a:r>
              <a:rPr kumimoji="0" lang="en-US" altLang="en-US" sz="2000" b="1" i="0" u="none" strike="noStrike" cap="none" normalizeH="0" baseline="0" dirty="0" err="1">
                <a:ln>
                  <a:noFill/>
                </a:ln>
                <a:solidFill>
                  <a:schemeClr val="tx1"/>
                </a:solidFill>
                <a:effectLst/>
                <a:latin typeface="+mj-lt"/>
                <a:ea typeface="Palatino Linotype" panose="02040502050505030304" pitchFamily="18" charset="0"/>
                <a:cs typeface="Arial" panose="020B0604020202020204" pitchFamily="34" charset="0"/>
              </a:rPr>
              <a:t>BertForSequenceClassification</a:t>
            </a:r>
            <a:r>
              <a:rPr kumimoji="0" lang="en-US" altLang="en-US" sz="20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 Model Sentiment Prediction on unlabeled dataset</a:t>
            </a:r>
            <a:endParaRPr lang="de-DE" sz="2000" dirty="0">
              <a:latin typeface="+mj-lt"/>
            </a:endParaRPr>
          </a:p>
        </p:txBody>
      </p:sp>
      <p:graphicFrame>
        <p:nvGraphicFramePr>
          <p:cNvPr id="15" name="Table 14">
            <a:extLst>
              <a:ext uri="{FF2B5EF4-FFF2-40B4-BE49-F238E27FC236}">
                <a16:creationId xmlns:a16="http://schemas.microsoft.com/office/drawing/2014/main" id="{69A22CC2-DC2F-E04B-95C9-98A1E45D4343}"/>
              </a:ext>
            </a:extLst>
          </p:cNvPr>
          <p:cNvGraphicFramePr>
            <a:graphicFrameLocks noGrp="1"/>
          </p:cNvGraphicFramePr>
          <p:nvPr>
            <p:extLst>
              <p:ext uri="{D42A27DB-BD31-4B8C-83A1-F6EECF244321}">
                <p14:modId xmlns:p14="http://schemas.microsoft.com/office/powerpoint/2010/main" val="769939276"/>
              </p:ext>
            </p:extLst>
          </p:nvPr>
        </p:nvGraphicFramePr>
        <p:xfrm>
          <a:off x="447029" y="1638665"/>
          <a:ext cx="10862201" cy="3761470"/>
        </p:xfrm>
        <a:graphic>
          <a:graphicData uri="http://schemas.openxmlformats.org/drawingml/2006/table">
            <a:tbl>
              <a:tblPr firstRow="1" firstCol="1" bandRow="1">
                <a:tableStyleId>{5C22544A-7EE6-4342-B048-85BDC9FD1C3A}</a:tableStyleId>
              </a:tblPr>
              <a:tblGrid>
                <a:gridCol w="2039814">
                  <a:extLst>
                    <a:ext uri="{9D8B030D-6E8A-4147-A177-3AD203B41FA5}">
                      <a16:colId xmlns:a16="http://schemas.microsoft.com/office/drawing/2014/main" val="2263769868"/>
                    </a:ext>
                  </a:extLst>
                </a:gridCol>
                <a:gridCol w="1319554">
                  <a:extLst>
                    <a:ext uri="{9D8B030D-6E8A-4147-A177-3AD203B41FA5}">
                      <a16:colId xmlns:a16="http://schemas.microsoft.com/office/drawing/2014/main" val="2938694647"/>
                    </a:ext>
                  </a:extLst>
                </a:gridCol>
                <a:gridCol w="1539482">
                  <a:extLst>
                    <a:ext uri="{9D8B030D-6E8A-4147-A177-3AD203B41FA5}">
                      <a16:colId xmlns:a16="http://schemas.microsoft.com/office/drawing/2014/main" val="3215033832"/>
                    </a:ext>
                  </a:extLst>
                </a:gridCol>
                <a:gridCol w="1413027">
                  <a:extLst>
                    <a:ext uri="{9D8B030D-6E8A-4147-A177-3AD203B41FA5}">
                      <a16:colId xmlns:a16="http://schemas.microsoft.com/office/drawing/2014/main" val="3284666360"/>
                    </a:ext>
                  </a:extLst>
                </a:gridCol>
                <a:gridCol w="1182102">
                  <a:extLst>
                    <a:ext uri="{9D8B030D-6E8A-4147-A177-3AD203B41FA5}">
                      <a16:colId xmlns:a16="http://schemas.microsoft.com/office/drawing/2014/main" val="868578388"/>
                    </a:ext>
                  </a:extLst>
                </a:gridCol>
                <a:gridCol w="1072142">
                  <a:extLst>
                    <a:ext uri="{9D8B030D-6E8A-4147-A177-3AD203B41FA5}">
                      <a16:colId xmlns:a16="http://schemas.microsoft.com/office/drawing/2014/main" val="2972777058"/>
                    </a:ext>
                  </a:extLst>
                </a:gridCol>
                <a:gridCol w="1017159">
                  <a:extLst>
                    <a:ext uri="{9D8B030D-6E8A-4147-A177-3AD203B41FA5}">
                      <a16:colId xmlns:a16="http://schemas.microsoft.com/office/drawing/2014/main" val="4262767729"/>
                    </a:ext>
                  </a:extLst>
                </a:gridCol>
                <a:gridCol w="1278921">
                  <a:extLst>
                    <a:ext uri="{9D8B030D-6E8A-4147-A177-3AD203B41FA5}">
                      <a16:colId xmlns:a16="http://schemas.microsoft.com/office/drawing/2014/main" val="527639070"/>
                    </a:ext>
                  </a:extLst>
                </a:gridCol>
              </a:tblGrid>
              <a:tr h="1003463">
                <a:tc>
                  <a:txBody>
                    <a:bodyPr/>
                    <a:lstStyle/>
                    <a:p>
                      <a:pPr algn="ctr"/>
                      <a:r>
                        <a:rPr lang="en-ID" sz="1800" dirty="0">
                          <a:solidFill>
                            <a:schemeClr val="tx1"/>
                          </a:solidFill>
                          <a:effectLst/>
                          <a:latin typeface="Arial" panose="020B0604020202020204" pitchFamily="34" charset="0"/>
                          <a:cs typeface="Arial" panose="020B0604020202020204" pitchFamily="34" charset="0"/>
                        </a:rPr>
                        <a:t>Continent</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Joy</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Sadness</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Surprise</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a:solidFill>
                            <a:schemeClr val="tx1"/>
                          </a:solidFill>
                          <a:effectLst/>
                          <a:latin typeface="Arial" panose="020B0604020202020204" pitchFamily="34" charset="0"/>
                          <a:cs typeface="Arial" panose="020B0604020202020204" pitchFamily="34" charset="0"/>
                        </a:rPr>
                        <a:t>Anger</a:t>
                      </a:r>
                      <a:endParaRPr lang="en-ID" sz="180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a:solidFill>
                            <a:schemeClr val="tx1"/>
                          </a:solidFill>
                          <a:effectLst/>
                          <a:latin typeface="Arial" panose="020B0604020202020204" pitchFamily="34" charset="0"/>
                          <a:cs typeface="Arial" panose="020B0604020202020204" pitchFamily="34" charset="0"/>
                        </a:rPr>
                        <a:t>Love</a:t>
                      </a:r>
                      <a:endParaRPr lang="en-ID" sz="180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Fear</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800" dirty="0">
                          <a:solidFill>
                            <a:schemeClr val="tx1"/>
                          </a:solidFill>
                          <a:effectLst/>
                          <a:latin typeface="Arial" panose="020B0604020202020204" pitchFamily="34" charset="0"/>
                          <a:cs typeface="Arial" panose="020B0604020202020204" pitchFamily="34" charset="0"/>
                        </a:rPr>
                        <a:t>Row Total</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p>
                      <a:pPr algn="ct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b">
                    <a:solidFill>
                      <a:schemeClr val="bg1">
                        <a:lumMod val="65000"/>
                      </a:schemeClr>
                    </a:solidFill>
                  </a:tcPr>
                </a:tc>
                <a:extLst>
                  <a:ext uri="{0D108BD9-81ED-4DB2-BD59-A6C34878D82A}">
                    <a16:rowId xmlns:a16="http://schemas.microsoft.com/office/drawing/2014/main" val="1242657584"/>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America</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1060</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168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377</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66</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93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1808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89405423"/>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Europe</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413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136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32</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42</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704</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507436623"/>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Australia</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26</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13</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49</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936518615"/>
                  </a:ext>
                </a:extLst>
              </a:tr>
              <a:tr h="534843">
                <a:tc>
                  <a:txBody>
                    <a:bodyPr/>
                    <a:lstStyle/>
                    <a:p>
                      <a:pPr algn="ctr"/>
                      <a:r>
                        <a:rPr lang="en-ID"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Asia</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48</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95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062798265"/>
                  </a:ext>
                </a:extLst>
              </a:tr>
              <a:tr h="661424">
                <a:tc>
                  <a:txBody>
                    <a:bodyPr/>
                    <a:lstStyle/>
                    <a:p>
                      <a:pPr algn="ctr"/>
                      <a:r>
                        <a:rPr lang="en-ID" sz="1800" dirty="0">
                          <a:solidFill>
                            <a:schemeClr val="tx1"/>
                          </a:solidFill>
                          <a:effectLst/>
                          <a:latin typeface="Arial" panose="020B0604020202020204" pitchFamily="34" charset="0"/>
                          <a:cs typeface="Arial" panose="020B0604020202020204" pitchFamily="34" charset="0"/>
                        </a:rPr>
                        <a:t>Column Total</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b">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1547</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248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551</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141</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2656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13439072"/>
                  </a:ext>
                </a:extLst>
              </a:tr>
            </a:tbl>
          </a:graphicData>
        </a:graphic>
      </p:graphicFrame>
      <p:sp>
        <p:nvSpPr>
          <p:cNvPr id="17" name="Rectangle 1">
            <a:extLst>
              <a:ext uri="{FF2B5EF4-FFF2-40B4-BE49-F238E27FC236}">
                <a16:creationId xmlns:a16="http://schemas.microsoft.com/office/drawing/2014/main" id="{232BD1DC-0755-ABA1-9C21-65AF5F07B929}"/>
              </a:ext>
            </a:extLst>
          </p:cNvPr>
          <p:cNvSpPr>
            <a:spLocks noChangeArrowheads="1"/>
          </p:cNvSpPr>
          <p:nvPr/>
        </p:nvSpPr>
        <p:spPr bwMode="auto">
          <a:xfrm>
            <a:off x="355832" y="1334754"/>
            <a:ext cx="543474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156200" algn="l"/>
              </a:tabLst>
              <a:defRPr>
                <a:solidFill>
                  <a:schemeClr val="tx1"/>
                </a:solidFill>
                <a:latin typeface="Arial" panose="020B0604020202020204" pitchFamily="34" charset="0"/>
              </a:defRPr>
            </a:lvl1pPr>
            <a:lvl2pPr eaLnBrk="0" fontAlgn="base" hangingPunct="0">
              <a:spcBef>
                <a:spcPct val="0"/>
              </a:spcBef>
              <a:spcAft>
                <a:spcPct val="0"/>
              </a:spcAft>
              <a:tabLst>
                <a:tab pos="5156200" algn="l"/>
              </a:tabLst>
              <a:defRPr>
                <a:solidFill>
                  <a:schemeClr val="tx1"/>
                </a:solidFill>
                <a:latin typeface="Arial" panose="020B0604020202020204" pitchFamily="34" charset="0"/>
              </a:defRPr>
            </a:lvl2pPr>
            <a:lvl3pPr eaLnBrk="0" fontAlgn="base" hangingPunct="0">
              <a:spcBef>
                <a:spcPct val="0"/>
              </a:spcBef>
              <a:spcAft>
                <a:spcPct val="0"/>
              </a:spcAft>
              <a:tabLst>
                <a:tab pos="5156200" algn="l"/>
              </a:tabLst>
              <a:defRPr>
                <a:solidFill>
                  <a:schemeClr val="tx1"/>
                </a:solidFill>
                <a:latin typeface="Arial" panose="020B0604020202020204" pitchFamily="34" charset="0"/>
              </a:defRPr>
            </a:lvl3pPr>
            <a:lvl4pPr eaLnBrk="0" fontAlgn="base" hangingPunct="0">
              <a:spcBef>
                <a:spcPct val="0"/>
              </a:spcBef>
              <a:spcAft>
                <a:spcPct val="0"/>
              </a:spcAft>
              <a:tabLst>
                <a:tab pos="5156200" algn="l"/>
              </a:tabLst>
              <a:defRPr>
                <a:solidFill>
                  <a:schemeClr val="tx1"/>
                </a:solidFill>
                <a:latin typeface="Arial" panose="020B0604020202020204" pitchFamily="34" charset="0"/>
              </a:defRPr>
            </a:lvl4pPr>
            <a:lvl5pPr eaLnBrk="0" fontAlgn="base" hangingPunct="0">
              <a:spcBef>
                <a:spcPct val="0"/>
              </a:spcBef>
              <a:spcAft>
                <a:spcPct val="0"/>
              </a:spcAft>
              <a:tabLst>
                <a:tab pos="5156200" algn="l"/>
              </a:tabLst>
              <a:defRPr>
                <a:solidFill>
                  <a:schemeClr val="tx1"/>
                </a:solidFill>
                <a:latin typeface="Arial" panose="020B0604020202020204" pitchFamily="34" charset="0"/>
              </a:defRPr>
            </a:lvl5pPr>
            <a:lvl6pPr eaLnBrk="0" fontAlgn="base" hangingPunct="0">
              <a:spcBef>
                <a:spcPct val="0"/>
              </a:spcBef>
              <a:spcAft>
                <a:spcPct val="0"/>
              </a:spcAft>
              <a:tabLst>
                <a:tab pos="5156200" algn="l"/>
              </a:tabLst>
              <a:defRPr>
                <a:solidFill>
                  <a:schemeClr val="tx1"/>
                </a:solidFill>
                <a:latin typeface="Arial" panose="020B0604020202020204" pitchFamily="34" charset="0"/>
              </a:defRPr>
            </a:lvl6pPr>
            <a:lvl7pPr eaLnBrk="0" fontAlgn="base" hangingPunct="0">
              <a:spcBef>
                <a:spcPct val="0"/>
              </a:spcBef>
              <a:spcAft>
                <a:spcPct val="0"/>
              </a:spcAft>
              <a:tabLst>
                <a:tab pos="5156200" algn="l"/>
              </a:tabLst>
              <a:defRPr>
                <a:solidFill>
                  <a:schemeClr val="tx1"/>
                </a:solidFill>
                <a:latin typeface="Arial" panose="020B0604020202020204" pitchFamily="34" charset="0"/>
              </a:defRPr>
            </a:lvl7pPr>
            <a:lvl8pPr eaLnBrk="0" fontAlgn="base" hangingPunct="0">
              <a:spcBef>
                <a:spcPct val="0"/>
              </a:spcBef>
              <a:spcAft>
                <a:spcPct val="0"/>
              </a:spcAft>
              <a:tabLst>
                <a:tab pos="5156200" algn="l"/>
              </a:tabLst>
              <a:defRPr>
                <a:solidFill>
                  <a:schemeClr val="tx1"/>
                </a:solidFill>
                <a:latin typeface="Arial" panose="020B0604020202020204" pitchFamily="34" charset="0"/>
              </a:defRPr>
            </a:lvl8pPr>
            <a:lvl9pPr eaLnBrk="0" fontAlgn="base" hangingPunct="0">
              <a:spcBef>
                <a:spcPct val="0"/>
              </a:spcBef>
              <a:spcAft>
                <a:spcPct val="0"/>
              </a:spcAft>
              <a:tabLst>
                <a:tab pos="5156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2. </a:t>
            </a:r>
            <a:r>
              <a:rPr kumimoji="0" lang="en-US" altLang="en-US" sz="1000" b="1" i="0" u="none" strike="noStrike" cap="none" normalizeH="0" baseline="0" dirty="0" err="1">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BertForClassification</a:t>
            </a: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 Model Sentiment Prediction on unlabeled dataset</a:t>
            </a:r>
            <a:endParaRPr kumimoji="0" lang="en-US" altLang="en-US" sz="1000" b="0" i="0" u="none" strike="noStrike" cap="none" normalizeH="0" baseline="0" dirty="0">
              <a:ln>
                <a:noFill/>
              </a:ln>
              <a:solidFill>
                <a:schemeClr val="tx1"/>
              </a:solidFill>
              <a:effectLst/>
            </a:endParaRPr>
          </a:p>
        </p:txBody>
      </p:sp>
      <p:sp>
        <p:nvSpPr>
          <p:cNvPr id="21" name="TextBox 20">
            <a:extLst>
              <a:ext uri="{FF2B5EF4-FFF2-40B4-BE49-F238E27FC236}">
                <a16:creationId xmlns:a16="http://schemas.microsoft.com/office/drawing/2014/main" id="{D4D5FC79-6D14-FC3A-0D84-623353302790}"/>
              </a:ext>
            </a:extLst>
          </p:cNvPr>
          <p:cNvSpPr txBox="1"/>
          <p:nvPr/>
        </p:nvSpPr>
        <p:spPr>
          <a:xfrm>
            <a:off x="9415196" y="5457634"/>
            <a:ext cx="2015522"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spTree>
    <p:extLst>
      <p:ext uri="{BB962C8B-B14F-4D97-AF65-F5344CB8AC3E}">
        <p14:creationId xmlns:p14="http://schemas.microsoft.com/office/powerpoint/2010/main" val="3512894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15.07.2023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8714582" cy="460215"/>
          </a:xfrm>
          <a:solidFill>
            <a:srgbClr val="92D050"/>
          </a:solidFill>
        </p:spPr>
        <p:txBody>
          <a:bodyPr wrap="square">
            <a:normAutofit/>
          </a:bodyPr>
          <a:lstStyle/>
          <a:p>
            <a:r>
              <a:rPr kumimoji="0" lang="de-DE" altLang="en-US" sz="24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Linear SVC Sentiment Analysis Result Comparison</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311198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9. Linear SVCSentiment Analysis Result</a:t>
            </a:r>
          </a:p>
        </p:txBody>
      </p:sp>
      <p:pic>
        <p:nvPicPr>
          <p:cNvPr id="10" name="Picture 9" descr="A picture containing text, diagram, screenshot, circle&#10;&#10;Description automatically generated">
            <a:extLst>
              <a:ext uri="{FF2B5EF4-FFF2-40B4-BE49-F238E27FC236}">
                <a16:creationId xmlns:a16="http://schemas.microsoft.com/office/drawing/2014/main" id="{36A1AB1F-9F8B-6931-ED84-500461DD9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368" y="1206447"/>
            <a:ext cx="8420296" cy="4849484"/>
          </a:xfrm>
          <a:prstGeom prst="rect">
            <a:avLst/>
          </a:prstGeom>
        </p:spPr>
      </p:pic>
    </p:spTree>
    <p:extLst>
      <p:ext uri="{BB962C8B-B14F-4D97-AF65-F5344CB8AC3E}">
        <p14:creationId xmlns:p14="http://schemas.microsoft.com/office/powerpoint/2010/main" val="3292654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15.07.2023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26</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9249419" cy="468841"/>
          </a:xfrm>
          <a:solidFill>
            <a:srgbClr val="92D050"/>
          </a:solidFill>
        </p:spPr>
        <p:txBody>
          <a:bodyPr wrap="square">
            <a:normAutofit/>
          </a:bodyPr>
          <a:lstStyle/>
          <a:p>
            <a:r>
              <a:rPr kumimoji="0" lang="de-DE" altLang="en-US" sz="24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BertForSequence Sentiment Analysis Result Comparison</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2680659" cy="3693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10. BertForSequenceClassification Result</a:t>
            </a:r>
          </a:p>
        </p:txBody>
      </p:sp>
      <p:pic>
        <p:nvPicPr>
          <p:cNvPr id="10" name="Content Placeholder 9" descr="A close-up of a pie chart&#10;&#10;Description automatically generated with medium confidence">
            <a:extLst>
              <a:ext uri="{FF2B5EF4-FFF2-40B4-BE49-F238E27FC236}">
                <a16:creationId xmlns:a16="http://schemas.microsoft.com/office/drawing/2014/main" id="{2EA7765C-9625-9BBA-1B67-F275A683A7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1064" y="1259010"/>
            <a:ext cx="5142970" cy="5300351"/>
          </a:xfrm>
        </p:spPr>
      </p:pic>
      <p:pic>
        <p:nvPicPr>
          <p:cNvPr id="15" name="Picture 14" descr="A blue circle with black text&#10;&#10;Description automatically generated with medium confidence">
            <a:extLst>
              <a:ext uri="{FF2B5EF4-FFF2-40B4-BE49-F238E27FC236}">
                <a16:creationId xmlns:a16="http://schemas.microsoft.com/office/drawing/2014/main" id="{25AF6D85-5072-A5EB-CC3E-4C9E7872C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9112" y="2437692"/>
            <a:ext cx="2161190" cy="2279998"/>
          </a:xfrm>
          <a:prstGeom prst="rect">
            <a:avLst/>
          </a:prstGeom>
        </p:spPr>
      </p:pic>
    </p:spTree>
    <p:extLst>
      <p:ext uri="{BB962C8B-B14F-4D97-AF65-F5344CB8AC3E}">
        <p14:creationId xmlns:p14="http://schemas.microsoft.com/office/powerpoint/2010/main" val="2719975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15.07.2023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27</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441963" cy="367019"/>
          </a:xfrm>
          <a:solidFill>
            <a:srgbClr val="92D050"/>
          </a:solidFill>
        </p:spPr>
        <p:txBody>
          <a:bodyPr wrap="none" lIns="115200" tIns="36000" rIns="115200" bIns="18000">
            <a:normAutofit fontScale="90000"/>
          </a:bodyPr>
          <a:lstStyle/>
          <a:p>
            <a:r>
              <a:rPr kumimoji="0" lang="de-DE" altLang="en-US" sz="28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Vader Lexicon Sentiment Analysis Result </a:t>
            </a:r>
            <a:endParaRPr lang="de-DE" sz="2800" kern="1200" cap="all" spc="-20" baseline="0" dirty="0">
              <a:latin typeface="Source Sans Pro Bold" panose="020B0703030503020204" pitchFamily="34" charset="0"/>
              <a:ea typeface="+mj-ea"/>
              <a:cs typeface="+mj-cs"/>
            </a:endParaRPr>
          </a:p>
        </p:txBody>
      </p:sp>
      <p:pic>
        <p:nvPicPr>
          <p:cNvPr id="8" name="Picture 7" descr="A screenshot of a graph&#10;&#10;Description automatically generated with low confidence">
            <a:extLst>
              <a:ext uri="{FF2B5EF4-FFF2-40B4-BE49-F238E27FC236}">
                <a16:creationId xmlns:a16="http://schemas.microsoft.com/office/drawing/2014/main" id="{2415B594-02B2-2262-6969-C08B180B1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636" y="1010933"/>
            <a:ext cx="5306786" cy="5355771"/>
          </a:xfrm>
          <a:prstGeom prst="rect">
            <a:avLst/>
          </a:prstGeom>
        </p:spPr>
      </p:pic>
      <p:pic>
        <p:nvPicPr>
          <p:cNvPr id="10" name="Picture 9" descr="A blue circle with text&#10;&#10;Description automatically generated with medium confidence">
            <a:extLst>
              <a:ext uri="{FF2B5EF4-FFF2-40B4-BE49-F238E27FC236}">
                <a16:creationId xmlns:a16="http://schemas.microsoft.com/office/drawing/2014/main" id="{F2007F89-91BC-C3C9-1197-4AFF6F69D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209" y="1008534"/>
            <a:ext cx="2552700" cy="2264229"/>
          </a:xfrm>
          <a:prstGeom prst="rect">
            <a:avLst/>
          </a:prstGeom>
        </p:spPr>
      </p:pic>
      <p:sp>
        <p:nvSpPr>
          <p:cNvPr id="14" name="TextBox 13">
            <a:extLst>
              <a:ext uri="{FF2B5EF4-FFF2-40B4-BE49-F238E27FC236}">
                <a16:creationId xmlns:a16="http://schemas.microsoft.com/office/drawing/2014/main" id="{C684716A-EC2A-0808-EFD0-E70E29C45217}"/>
              </a:ext>
            </a:extLst>
          </p:cNvPr>
          <p:cNvSpPr txBox="1"/>
          <p:nvPr/>
        </p:nvSpPr>
        <p:spPr>
          <a:xfrm>
            <a:off x="6609990" y="6173585"/>
            <a:ext cx="3405278"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
        <p:nvSpPr>
          <p:cNvPr id="19" name="TextBox 18">
            <a:extLst>
              <a:ext uri="{FF2B5EF4-FFF2-40B4-BE49-F238E27FC236}">
                <a16:creationId xmlns:a16="http://schemas.microsoft.com/office/drawing/2014/main" id="{D8065CD1-F4DA-A88F-2B1D-4BBBD7FBF29E}"/>
              </a:ext>
            </a:extLst>
          </p:cNvPr>
          <p:cNvSpPr txBox="1"/>
          <p:nvPr/>
        </p:nvSpPr>
        <p:spPr>
          <a:xfrm>
            <a:off x="6896100" y="3571496"/>
            <a:ext cx="1938786" cy="830997"/>
          </a:xfrm>
          <a:prstGeom prst="rect">
            <a:avLst/>
          </a:prstGeom>
          <a:noFill/>
          <a:ln>
            <a:noFill/>
          </a:ln>
        </p:spPr>
        <p:txBody>
          <a:bodyPr wrap="square">
            <a:spAutoFit/>
          </a:bodyPr>
          <a:lstStyle/>
          <a:p>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1 = positive</a:t>
            </a:r>
          </a:p>
          <a:p>
            <a:r>
              <a:rPr lang="en-US" sz="1600" dirty="0">
                <a:latin typeface="Arial" panose="020B0604020202020204" pitchFamily="34" charset="0"/>
              </a:rPr>
              <a:t>0 = neutral</a:t>
            </a:r>
          </a:p>
          <a:p>
            <a:r>
              <a:rPr lang="en-US" sz="1600" dirty="0">
                <a:latin typeface="Arial" panose="020B0604020202020204" pitchFamily="34" charset="0"/>
              </a:rPr>
              <a:t>-1 = negative</a:t>
            </a:r>
            <a:endParaRPr lang="en-ID" sz="1600" dirty="0"/>
          </a:p>
        </p:txBody>
      </p:sp>
    </p:spTree>
    <p:extLst>
      <p:ext uri="{BB962C8B-B14F-4D97-AF65-F5344CB8AC3E}">
        <p14:creationId xmlns:p14="http://schemas.microsoft.com/office/powerpoint/2010/main" val="1662327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15.07.2023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28</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9316529" cy="458484"/>
          </a:xfrm>
          <a:solidFill>
            <a:srgbClr val="92D050"/>
          </a:solidFill>
        </p:spPr>
        <p:txBody>
          <a:bodyPr wrap="square">
            <a:normAutofit fontScale="90000"/>
          </a:bodyPr>
          <a:lstStyle/>
          <a:p>
            <a:pPr marL="215900" marR="215900">
              <a:spcBef>
                <a:spcPts val="765"/>
              </a:spcBef>
            </a:pPr>
            <a:r>
              <a:rPr lang="en-US" sz="3100" b="1" dirty="0">
                <a:effectLst/>
                <a:latin typeface="+mj-lt"/>
              </a:rPr>
              <a:t>4.5 </a:t>
            </a:r>
            <a:r>
              <a:rPr kumimoji="0" lang="en-US" altLang="en-US" sz="3100" b="1" i="0" u="none" strike="noStrike" kern="1200" cap="none" normalizeH="0" baseline="0" dirty="0">
                <a:ln>
                  <a:noFill/>
                </a:ln>
                <a:effectLst/>
                <a:latin typeface="+mj-lt"/>
                <a:ea typeface="Source Sans Pro" panose="020B0503030403020204" pitchFamily="34" charset="0"/>
                <a:cs typeface="Arial" panose="020B0604020202020204" pitchFamily="34" charset="0"/>
              </a:rPr>
              <a:t>HYPOTHESIS TESTING </a:t>
            </a:r>
            <a:br>
              <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1900" dirty="0"/>
          </a:p>
        </p:txBody>
      </p:sp>
      <p:sp>
        <p:nvSpPr>
          <p:cNvPr id="9" name="TextBox 8">
            <a:extLst>
              <a:ext uri="{FF2B5EF4-FFF2-40B4-BE49-F238E27FC236}">
                <a16:creationId xmlns:a16="http://schemas.microsoft.com/office/drawing/2014/main" id="{8DED02B8-1C8F-25A8-BA27-B93C69C3DA92}"/>
              </a:ext>
            </a:extLst>
          </p:cNvPr>
          <p:cNvSpPr txBox="1"/>
          <p:nvPr/>
        </p:nvSpPr>
        <p:spPr>
          <a:xfrm>
            <a:off x="637952" y="949842"/>
            <a:ext cx="10842761" cy="5791077"/>
          </a:xfrm>
          <a:prstGeom prst="rect">
            <a:avLst/>
          </a:prstGeom>
          <a:noFill/>
          <a:ln>
            <a:noFill/>
          </a:ln>
        </p:spPr>
        <p:txBody>
          <a:bodyPr wrap="square">
            <a:spAutoFit/>
          </a:bodyPr>
          <a:lstStyle/>
          <a:p>
            <a:pPr marL="0" marR="0">
              <a:spcBef>
                <a:spcPts val="0"/>
              </a:spcBef>
              <a:spcAft>
                <a:spcPts val="0"/>
              </a:spcAft>
            </a:pPr>
            <a:r>
              <a:rPr lang="en-ID" b="1" dirty="0">
                <a:solidFill>
                  <a:srgbClr val="174E86"/>
                </a:solidFill>
                <a:effectLst/>
                <a:latin typeface="Arial" panose="020B0604020202020204" pitchFamily="34" charset="0"/>
                <a:cs typeface="Arial" panose="020B0604020202020204" pitchFamily="34" charset="0"/>
              </a:rPr>
              <a:t>Research Question #1:</a:t>
            </a:r>
            <a:r>
              <a:rPr lang="en-ID" dirty="0">
                <a:effectLst/>
                <a:latin typeface="Arial" panose="020B0604020202020204" pitchFamily="34" charset="0"/>
                <a:cs typeface="Arial" panose="020B0604020202020204" pitchFamily="34" charset="0"/>
              </a:rPr>
              <a:t> </a:t>
            </a:r>
          </a:p>
          <a:p>
            <a:pPr marL="0" marR="0">
              <a:spcBef>
                <a:spcPts val="0"/>
              </a:spcBef>
              <a:spcAft>
                <a:spcPts val="0"/>
              </a:spcAft>
            </a:pPr>
            <a:endParaRPr lang="en-ID" dirty="0">
              <a:effectLst/>
              <a:latin typeface="Arial" panose="020B0604020202020204" pitchFamily="34" charset="0"/>
              <a:cs typeface="Arial" panose="020B0604020202020204" pitchFamily="34" charset="0"/>
            </a:endParaRPr>
          </a:p>
          <a:p>
            <a:pPr marL="0" marR="0">
              <a:spcBef>
                <a:spcPts val="0"/>
              </a:spcBef>
              <a:spcAft>
                <a:spcPts val="0"/>
              </a:spcAft>
            </a:pPr>
            <a:r>
              <a:rPr lang="en-ID" dirty="0">
                <a:solidFill>
                  <a:srgbClr val="174E86"/>
                </a:solidFill>
                <a:effectLst/>
                <a:latin typeface="Arial" panose="020B0604020202020204" pitchFamily="34" charset="0"/>
                <a:cs typeface="Arial" panose="020B0604020202020204" pitchFamily="34" charset="0"/>
              </a:rPr>
              <a:t>1. Will most sentiments about digital and robot pet companions be positive, like joy and love, or negative, like anger and fear?</a:t>
            </a:r>
            <a:endParaRPr lang="en-ID" dirty="0">
              <a:effectLst/>
              <a:latin typeface="Arial" panose="020B0604020202020204" pitchFamily="34" charset="0"/>
              <a:cs typeface="Arial" panose="020B0604020202020204" pitchFamily="34" charset="0"/>
            </a:endParaRPr>
          </a:p>
          <a:p>
            <a:pPr marL="0" marR="0">
              <a:spcBef>
                <a:spcPts val="0"/>
              </a:spcBef>
              <a:spcAft>
                <a:spcPts val="0"/>
              </a:spcAft>
            </a:pPr>
            <a:r>
              <a:rPr lang="en-ID" dirty="0">
                <a:effectLst/>
                <a:latin typeface="Arial" panose="020B0604020202020204" pitchFamily="34" charset="0"/>
                <a:cs typeface="Arial" panose="020B0604020202020204" pitchFamily="34" charset="0"/>
              </a:rPr>
              <a:t>The predominant sentiment about digital and robot pet companions is "joy“ which is positive sentiment.</a:t>
            </a:r>
          </a:p>
          <a:p>
            <a:pPr marL="0" marR="0">
              <a:spcBef>
                <a:spcPts val="0"/>
              </a:spcBef>
              <a:spcAft>
                <a:spcPts val="0"/>
              </a:spcAft>
            </a:pPr>
            <a:r>
              <a:rPr lang="en-ID" dirty="0">
                <a:effectLst/>
                <a:latin typeface="Arial" panose="020B0604020202020204" pitchFamily="34" charset="0"/>
                <a:cs typeface="Arial" panose="020B0604020202020204" pitchFamily="34" charset="0"/>
              </a:rPr>
              <a:t> </a:t>
            </a:r>
          </a:p>
          <a:p>
            <a:pPr marL="0" marR="0">
              <a:spcBef>
                <a:spcPts val="0"/>
              </a:spcBef>
              <a:spcAft>
                <a:spcPts val="0"/>
              </a:spcAft>
            </a:pPr>
            <a:r>
              <a:rPr lang="en-ID" b="1" dirty="0">
                <a:solidFill>
                  <a:srgbClr val="174E86"/>
                </a:solidFill>
                <a:effectLst/>
                <a:latin typeface="Arial" panose="020B0604020202020204" pitchFamily="34" charset="0"/>
                <a:cs typeface="Arial" panose="020B0604020202020204" pitchFamily="34" charset="0"/>
              </a:rPr>
              <a:t>Research Question #2:</a:t>
            </a:r>
          </a:p>
          <a:p>
            <a:pPr marL="0" marR="0">
              <a:spcBef>
                <a:spcPts val="0"/>
              </a:spcBef>
              <a:spcAft>
                <a:spcPts val="0"/>
              </a:spcAft>
            </a:pPr>
            <a:endParaRPr lang="en-ID" dirty="0">
              <a:effectLst/>
              <a:latin typeface="Arial" panose="020B0604020202020204" pitchFamily="34" charset="0"/>
              <a:cs typeface="Arial" panose="020B0604020202020204" pitchFamily="34" charset="0"/>
            </a:endParaRPr>
          </a:p>
          <a:p>
            <a:pPr marL="0" marR="0">
              <a:spcBef>
                <a:spcPts val="0"/>
              </a:spcBef>
              <a:spcAft>
                <a:spcPts val="0"/>
              </a:spcAft>
            </a:pPr>
            <a:r>
              <a:rPr lang="en-ID" dirty="0">
                <a:solidFill>
                  <a:srgbClr val="174E86"/>
                </a:solidFill>
                <a:effectLst/>
                <a:latin typeface="Arial" panose="020B0604020202020204" pitchFamily="34" charset="0"/>
                <a:cs typeface="Arial" panose="020B0604020202020204" pitchFamily="34" charset="0"/>
              </a:rPr>
              <a:t>2. Does location or region influence people's sentiments towards digital and robot pet companions?</a:t>
            </a:r>
            <a:endParaRPr lang="en-ID" dirty="0">
              <a:effectLst/>
              <a:latin typeface="Arial" panose="020B0604020202020204" pitchFamily="34" charset="0"/>
              <a:cs typeface="Arial" panose="020B0604020202020204" pitchFamily="34" charset="0"/>
            </a:endParaRPr>
          </a:p>
          <a:p>
            <a:pPr marL="0" marR="0">
              <a:spcBef>
                <a:spcPts val="0"/>
              </a:spcBef>
              <a:spcAft>
                <a:spcPts val="0"/>
              </a:spcAft>
            </a:pPr>
            <a:r>
              <a:rPr lang="en-ID" dirty="0">
                <a:effectLst/>
                <a:latin typeface="Arial" panose="020B0604020202020204" pitchFamily="34" charset="0"/>
                <a:cs typeface="Arial" panose="020B0604020202020204" pitchFamily="34" charset="0"/>
              </a:rPr>
              <a:t> </a:t>
            </a:r>
          </a:p>
          <a:p>
            <a:pPr marL="0" marR="0">
              <a:spcBef>
                <a:spcPts val="0"/>
              </a:spcBef>
              <a:spcAft>
                <a:spcPts val="0"/>
              </a:spcAft>
            </a:pPr>
            <a:r>
              <a:rPr lang="en-ID" dirty="0">
                <a:effectLst/>
                <a:latin typeface="Arial" panose="020B0604020202020204" pitchFamily="34" charset="0"/>
                <a:cs typeface="Arial" panose="020B0604020202020204" pitchFamily="34" charset="0"/>
              </a:rPr>
              <a:t>To investigate and answer research question #2, hypothesis testing will be performed. When comparing categorical vs categorical data, the appropriate statistical test to use is the chi-square test.</a:t>
            </a:r>
          </a:p>
          <a:p>
            <a:pPr marL="0" marR="0">
              <a:spcBef>
                <a:spcPts val="0"/>
              </a:spcBef>
              <a:spcAft>
                <a:spcPts val="0"/>
              </a:spcAft>
            </a:pPr>
            <a:endParaRPr lang="en-ID" dirty="0">
              <a:latin typeface="Arial" panose="020B0604020202020204" pitchFamily="34" charset="0"/>
              <a:ea typeface="Palatino Linotype" panose="02040502050505030304" pitchFamily="18" charset="0"/>
              <a:cs typeface="Arial" panose="020B0604020202020204" pitchFamily="34" charset="0"/>
            </a:endParaRPr>
          </a:p>
          <a:p>
            <a:pPr marL="0" marR="0">
              <a:spcBef>
                <a:spcPts val="0"/>
              </a:spcBef>
              <a:spcAft>
                <a:spcPts val="0"/>
              </a:spcAft>
            </a:pPr>
            <a:r>
              <a:rPr lang="en-ID" dirty="0">
                <a:effectLst/>
                <a:latin typeface="Arial" panose="020B0604020202020204" pitchFamily="34" charset="0"/>
                <a:ea typeface="Palatino Linotype" panose="02040502050505030304" pitchFamily="18" charset="0"/>
                <a:cs typeface="Arial" panose="020B0604020202020204" pitchFamily="34" charset="0"/>
              </a:rPr>
              <a:t>The chi-square hypothesis test is used to determine whether there is a relationship between location and sentiment towards companion robots and whether there are significant differences in the distribution of sentiments between different regions</a:t>
            </a:r>
            <a:endParaRPr lang="en-ID" dirty="0">
              <a:latin typeface="Arial" panose="020B0604020202020204" pitchFamily="34" charset="0"/>
              <a:ea typeface="Palatino Linotype" panose="02040502050505030304" pitchFamily="18" charset="0"/>
              <a:cs typeface="Arial" panose="020B0604020202020204" pitchFamily="34" charset="0"/>
            </a:endParaRPr>
          </a:p>
          <a:p>
            <a:pPr marL="0" marR="0">
              <a:spcBef>
                <a:spcPts val="0"/>
              </a:spcBef>
              <a:spcAft>
                <a:spcPts val="0"/>
              </a:spcAft>
            </a:pPr>
            <a:endParaRPr lang="en-ID" dirty="0">
              <a:effectLst/>
              <a:latin typeface="Arial" panose="020B0604020202020204" pitchFamily="34" charset="0"/>
              <a:ea typeface="Palatino Linotype" panose="02040502050505030304" pitchFamily="18" charset="0"/>
              <a:cs typeface="Arial" panose="020B0604020202020204" pitchFamily="34" charset="0"/>
            </a:endParaRPr>
          </a:p>
          <a:p>
            <a:pPr marL="0" marR="0">
              <a:spcBef>
                <a:spcPts val="0"/>
              </a:spcBef>
              <a:spcAft>
                <a:spcPts val="0"/>
              </a:spcAft>
            </a:pPr>
            <a:r>
              <a:rPr lang="en-US" dirty="0">
                <a:effectLst/>
                <a:latin typeface="Arial" panose="020B0604020202020204" pitchFamily="34" charset="0"/>
                <a:ea typeface="Palatino Linotype" panose="02040502050505030304" pitchFamily="18" charset="0"/>
                <a:cs typeface="Arial" panose="020B0604020202020204" pitchFamily="34" charset="0"/>
              </a:rPr>
              <a:t>Since there is only one row of data for Africa, it will be too small to be meaningful and insufficient, so it will be removed from further analysis.</a:t>
            </a:r>
            <a:endParaRPr lang="en-ID"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215900" marR="215900" algn="just">
              <a:lnSpc>
                <a:spcPct val="150000"/>
              </a:lnSpc>
              <a:spcBef>
                <a:spcPts val="770"/>
              </a:spcBef>
              <a:spcAft>
                <a:spcPts val="0"/>
              </a:spcAft>
            </a:pP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p:txBody>
      </p:sp>
      <p:sp>
        <p:nvSpPr>
          <p:cNvPr id="14" name="TextBox 13">
            <a:extLst>
              <a:ext uri="{FF2B5EF4-FFF2-40B4-BE49-F238E27FC236}">
                <a16:creationId xmlns:a16="http://schemas.microsoft.com/office/drawing/2014/main" id="{D21DF63D-13DE-8664-A39D-20DA4C252777}"/>
              </a:ext>
            </a:extLst>
          </p:cNvPr>
          <p:cNvSpPr txBox="1"/>
          <p:nvPr/>
        </p:nvSpPr>
        <p:spPr>
          <a:xfrm>
            <a:off x="7747828" y="6192051"/>
            <a:ext cx="2527539" cy="246221"/>
          </a:xfrm>
          <a:prstGeom prst="rect">
            <a:avLst/>
          </a:prstGeom>
          <a:noFill/>
          <a:ln>
            <a:noFill/>
          </a:ln>
        </p:spPr>
        <p:txBody>
          <a:bodyPr wrap="square">
            <a:spAutoFit/>
          </a:bodyPr>
          <a:lstStyle/>
          <a:p>
            <a:r>
              <a:rPr lang="en-US" sz="1000" b="1" dirty="0">
                <a:solidFill>
                  <a:srgbClr val="000000"/>
                </a:solidFill>
                <a:latin typeface="Arial" panose="020B0604020202020204" pitchFamily="34" charset="0"/>
                <a:ea typeface="Palatino Linotype" panose="02040502050505030304" pitchFamily="18" charset="0"/>
                <a:cs typeface="Arial" panose="020B0604020202020204" pitchFamily="34" charset="0"/>
              </a:rPr>
              <a:t>Source: </a:t>
            </a:r>
            <a:r>
              <a:rPr lang="en-US" sz="1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Pati, &amp; Pradhan, 2020, p. 2.</a:t>
            </a:r>
            <a:endParaRPr lang="en-ID" sz="1000" b="1" dirty="0"/>
          </a:p>
        </p:txBody>
      </p:sp>
    </p:spTree>
    <p:extLst>
      <p:ext uri="{BB962C8B-B14F-4D97-AF65-F5344CB8AC3E}">
        <p14:creationId xmlns:p14="http://schemas.microsoft.com/office/powerpoint/2010/main" val="390925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15.07.2023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29</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802256" y="342783"/>
            <a:ext cx="8471140"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Calculation on Pairing Continents</a:t>
            </a:r>
            <a:endParaRPr lang="de-DE" sz="2800" kern="1200" cap="all" spc="-20" baseline="0" dirty="0">
              <a:latin typeface="Source Sans Pro Bold" panose="020B0703030503020204" pitchFamily="34" charset="0"/>
              <a:ea typeface="+mj-ea"/>
              <a:cs typeface="+mj-cs"/>
            </a:endParaRPr>
          </a:p>
        </p:txBody>
      </p:sp>
      <p:pic>
        <p:nvPicPr>
          <p:cNvPr id="12" name="Picture 11" descr="A picture containing text, screenshot, number, font&#10;&#10;Description automatically generated">
            <a:extLst>
              <a:ext uri="{FF2B5EF4-FFF2-40B4-BE49-F238E27FC236}">
                <a16:creationId xmlns:a16="http://schemas.microsoft.com/office/drawing/2014/main" id="{9707792B-2A6C-F149-7BC3-5A42626A7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221" y="1094192"/>
            <a:ext cx="5359690" cy="4974099"/>
          </a:xfrm>
          <a:prstGeom prst="rect">
            <a:avLst/>
          </a:prstGeom>
        </p:spPr>
      </p:pic>
      <p:pic>
        <p:nvPicPr>
          <p:cNvPr id="5" name="Picture 4">
            <a:extLst>
              <a:ext uri="{FF2B5EF4-FFF2-40B4-BE49-F238E27FC236}">
                <a16:creationId xmlns:a16="http://schemas.microsoft.com/office/drawing/2014/main" id="{3DEFA2D6-8018-B4F8-AEC9-4692474BB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911" y="2163346"/>
            <a:ext cx="5589961" cy="2803145"/>
          </a:xfrm>
          <a:prstGeom prst="rect">
            <a:avLst/>
          </a:prstGeom>
        </p:spPr>
      </p:pic>
    </p:spTree>
    <p:extLst>
      <p:ext uri="{BB962C8B-B14F-4D97-AF65-F5344CB8AC3E}">
        <p14:creationId xmlns:p14="http://schemas.microsoft.com/office/powerpoint/2010/main" val="16519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15.07.2023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3</a:t>
            </a:fld>
            <a:endParaRPr lang="de-DE"/>
          </a:p>
        </p:txBody>
      </p:sp>
      <p:sp>
        <p:nvSpPr>
          <p:cNvPr id="9" name="TextBox 8">
            <a:extLst>
              <a:ext uri="{FF2B5EF4-FFF2-40B4-BE49-F238E27FC236}">
                <a16:creationId xmlns:a16="http://schemas.microsoft.com/office/drawing/2014/main" id="{8DED02B8-1C8F-25A8-BA27-B93C69C3DA92}"/>
              </a:ext>
            </a:extLst>
          </p:cNvPr>
          <p:cNvSpPr txBox="1"/>
          <p:nvPr/>
        </p:nvSpPr>
        <p:spPr>
          <a:xfrm>
            <a:off x="447028" y="1084522"/>
            <a:ext cx="11029046" cy="2196563"/>
          </a:xfrm>
          <a:prstGeom prst="rect">
            <a:avLst/>
          </a:prstGeom>
          <a:noFill/>
          <a:ln>
            <a:noFill/>
          </a:ln>
        </p:spPr>
        <p:txBody>
          <a:bodyPr wrap="square">
            <a:spAutoFit/>
          </a:bodyPr>
          <a:lstStyle/>
          <a:p>
            <a:pPr marL="215900" marR="215900" algn="just">
              <a:lnSpc>
                <a:spcPct val="150000"/>
              </a:lnSpc>
              <a:spcBef>
                <a:spcPts val="765"/>
              </a:spcBef>
              <a:spcAft>
                <a:spcPts val="0"/>
              </a:spcAft>
            </a:pPr>
            <a:r>
              <a:rPr lang="en-ID" sz="1400" dirty="0">
                <a:latin typeface="Arial" panose="020B0604020202020204" pitchFamily="34" charset="0"/>
                <a:cs typeface="Arial" panose="020B0604020202020204" pitchFamily="34" charset="0"/>
              </a:rPr>
              <a:t>Page 3 : In this thesis, I work with two different types of datasets: </a:t>
            </a:r>
            <a:r>
              <a:rPr lang="en-ID" sz="1400" dirty="0" err="1">
                <a:latin typeface="Arial" panose="020B0604020202020204" pitchFamily="34" charset="0"/>
                <a:cs typeface="Arial" panose="020B0604020202020204" pitchFamily="34" charset="0"/>
              </a:rPr>
              <a:t>labeled</a:t>
            </a:r>
            <a:r>
              <a:rPr lang="en-ID" sz="1400" dirty="0">
                <a:latin typeface="Arial" panose="020B0604020202020204" pitchFamily="34" charset="0"/>
                <a:cs typeface="Arial" panose="020B0604020202020204" pitchFamily="34" charset="0"/>
              </a:rPr>
              <a:t> datasets from Kaggle to find the best-performing model and </a:t>
            </a:r>
            <a:r>
              <a:rPr lang="en-ID" sz="1400" dirty="0" err="1">
                <a:latin typeface="Arial" panose="020B0604020202020204" pitchFamily="34" charset="0"/>
                <a:cs typeface="Arial" panose="020B0604020202020204" pitchFamily="34" charset="0"/>
              </a:rPr>
              <a:t>unlabeled</a:t>
            </a:r>
            <a:r>
              <a:rPr lang="en-ID" sz="1400" dirty="0">
                <a:latin typeface="Arial" panose="020B0604020202020204" pitchFamily="34" charset="0"/>
                <a:cs typeface="Arial" panose="020B0604020202020204" pitchFamily="34" charset="0"/>
              </a:rPr>
              <a:t> datasets collected from Twitter to perform sentiment analysis on them. Also use the Chi-Square hypothesis test to find out whether geographic locations have an impact on emotions towards robotic and digital pet companions.</a:t>
            </a:r>
          </a:p>
          <a:p>
            <a:pPr marL="215900" marR="215900" algn="just">
              <a:lnSpc>
                <a:spcPct val="150000"/>
              </a:lnSpc>
              <a:spcBef>
                <a:spcPts val="765"/>
              </a:spcBef>
              <a:spcAft>
                <a:spcPts val="0"/>
              </a:spcAft>
            </a:pPr>
            <a:r>
              <a:rPr lang="en-ID" sz="1400" dirty="0">
                <a:latin typeface="Arial" panose="020B0604020202020204" pitchFamily="34" charset="0"/>
                <a:cs typeface="Arial" panose="020B0604020202020204" pitchFamily="34" charset="0"/>
              </a:rPr>
              <a:t>Page 7: The result of a previous study about sentiment analysis on the </a:t>
            </a:r>
            <a:r>
              <a:rPr lang="en-ID" sz="1400" dirty="0" err="1">
                <a:latin typeface="Arial" panose="020B0604020202020204" pitchFamily="34" charset="0"/>
                <a:cs typeface="Arial" panose="020B0604020202020204" pitchFamily="34" charset="0"/>
              </a:rPr>
              <a:t>Replika</a:t>
            </a:r>
            <a:r>
              <a:rPr lang="en-ID" sz="1400" dirty="0">
                <a:latin typeface="Arial" panose="020B0604020202020204" pitchFamily="34" charset="0"/>
                <a:cs typeface="Arial" panose="020B0604020202020204" pitchFamily="34" charset="0"/>
              </a:rPr>
              <a:t> AI chatbot shows the most positive sentiments from users. But this study didn't differentiate sentiment from location.</a:t>
            </a:r>
          </a:p>
          <a:p>
            <a:pPr marL="215900" marR="215900" algn="just">
              <a:lnSpc>
                <a:spcPct val="150000"/>
              </a:lnSpc>
              <a:spcBef>
                <a:spcPts val="765"/>
              </a:spcBef>
              <a:spcAft>
                <a:spcPts val="0"/>
              </a:spcAft>
            </a:pPr>
            <a:r>
              <a:rPr lang="en-ID" sz="1400" dirty="0">
                <a:latin typeface="Arial" panose="020B0604020202020204" pitchFamily="34" charset="0"/>
                <a:cs typeface="Arial" panose="020B0604020202020204" pitchFamily="34" charset="0"/>
              </a:rPr>
              <a:t>Page 10: The classification of the sentiment analyses was done using 3 different approaches.</a:t>
            </a:r>
          </a:p>
        </p:txBody>
      </p:sp>
    </p:spTree>
    <p:extLst>
      <p:ext uri="{BB962C8B-B14F-4D97-AF65-F5344CB8AC3E}">
        <p14:creationId xmlns:p14="http://schemas.microsoft.com/office/powerpoint/2010/main" val="3623048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15.07.2023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7" y="342783"/>
            <a:ext cx="7566912"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Hypothesis testing result on pairing continents</a:t>
            </a:r>
            <a:endParaRPr lang="de-DE" sz="2800" kern="1200" cap="all" spc="-20" baseline="0" dirty="0">
              <a:latin typeface="Source Sans Pro Bold" panose="020B0703030503020204" pitchFamily="34" charset="0"/>
              <a:ea typeface="+mj-ea"/>
              <a:cs typeface="+mj-cs"/>
            </a:endParaRPr>
          </a:p>
        </p:txBody>
      </p:sp>
      <p:graphicFrame>
        <p:nvGraphicFramePr>
          <p:cNvPr id="19" name="Content Placeholder 18">
            <a:extLst>
              <a:ext uri="{FF2B5EF4-FFF2-40B4-BE49-F238E27FC236}">
                <a16:creationId xmlns:a16="http://schemas.microsoft.com/office/drawing/2014/main" id="{FF838990-C0EB-80A8-4C0C-67B4496D2002}"/>
              </a:ext>
            </a:extLst>
          </p:cNvPr>
          <p:cNvGraphicFramePr>
            <a:graphicFrameLocks noGrp="1"/>
          </p:cNvGraphicFramePr>
          <p:nvPr>
            <p:ph idx="1"/>
            <p:extLst>
              <p:ext uri="{D42A27DB-BD31-4B8C-83A1-F6EECF244321}">
                <p14:modId xmlns:p14="http://schemas.microsoft.com/office/powerpoint/2010/main" val="1750127686"/>
              </p:ext>
            </p:extLst>
          </p:nvPr>
        </p:nvGraphicFramePr>
        <p:xfrm>
          <a:off x="447027" y="1349714"/>
          <a:ext cx="11034732" cy="3496769"/>
        </p:xfrm>
        <a:graphic>
          <a:graphicData uri="http://schemas.openxmlformats.org/drawingml/2006/table">
            <a:tbl>
              <a:tblPr firstRow="1" firstCol="1" bandRow="1">
                <a:solidFill>
                  <a:schemeClr val="tx1">
                    <a:lumMod val="75000"/>
                    <a:lumOff val="25000"/>
                  </a:schemeClr>
                </a:solidFill>
                <a:tableStyleId>{5C22544A-7EE6-4342-B048-85BDC9FD1C3A}</a:tableStyleId>
              </a:tblPr>
              <a:tblGrid>
                <a:gridCol w="2565383">
                  <a:extLst>
                    <a:ext uri="{9D8B030D-6E8A-4147-A177-3AD203B41FA5}">
                      <a16:colId xmlns:a16="http://schemas.microsoft.com/office/drawing/2014/main" val="1571326564"/>
                    </a:ext>
                  </a:extLst>
                </a:gridCol>
                <a:gridCol w="1486473">
                  <a:extLst>
                    <a:ext uri="{9D8B030D-6E8A-4147-A177-3AD203B41FA5}">
                      <a16:colId xmlns:a16="http://schemas.microsoft.com/office/drawing/2014/main" val="2546569889"/>
                    </a:ext>
                  </a:extLst>
                </a:gridCol>
                <a:gridCol w="1318787">
                  <a:extLst>
                    <a:ext uri="{9D8B030D-6E8A-4147-A177-3AD203B41FA5}">
                      <a16:colId xmlns:a16="http://schemas.microsoft.com/office/drawing/2014/main" val="467658794"/>
                    </a:ext>
                  </a:extLst>
                </a:gridCol>
                <a:gridCol w="2410600">
                  <a:extLst>
                    <a:ext uri="{9D8B030D-6E8A-4147-A177-3AD203B41FA5}">
                      <a16:colId xmlns:a16="http://schemas.microsoft.com/office/drawing/2014/main" val="1414787203"/>
                    </a:ext>
                  </a:extLst>
                </a:gridCol>
                <a:gridCol w="1217633">
                  <a:extLst>
                    <a:ext uri="{9D8B030D-6E8A-4147-A177-3AD203B41FA5}">
                      <a16:colId xmlns:a16="http://schemas.microsoft.com/office/drawing/2014/main" val="4236304684"/>
                    </a:ext>
                  </a:extLst>
                </a:gridCol>
                <a:gridCol w="2035856">
                  <a:extLst>
                    <a:ext uri="{9D8B030D-6E8A-4147-A177-3AD203B41FA5}">
                      <a16:colId xmlns:a16="http://schemas.microsoft.com/office/drawing/2014/main" val="1582882345"/>
                    </a:ext>
                  </a:extLst>
                </a:gridCol>
              </a:tblGrid>
              <a:tr h="829305">
                <a:tc>
                  <a:txBody>
                    <a:bodyPr/>
                    <a:lstStyle/>
                    <a:p>
                      <a:pPr algn="ctr">
                        <a:lnSpc>
                          <a:spcPct val="150000"/>
                        </a:lnSpc>
                      </a:pPr>
                      <a:r>
                        <a:rPr lang="en-ID" sz="1700" b="1" cap="none" spc="0" dirty="0">
                          <a:solidFill>
                            <a:schemeClr val="bg1"/>
                          </a:solidFill>
                          <a:effectLst/>
                        </a:rPr>
                        <a:t>Continent Pair</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Chi-Squared</a:t>
                      </a:r>
                    </a:p>
                    <a:p>
                      <a:pPr algn="ctr">
                        <a:lnSpc>
                          <a:spcPct val="150000"/>
                        </a:lnSpc>
                      </a:pPr>
                      <a:r>
                        <a:rPr lang="en-ID" sz="1700" b="1" cap="none" spc="0">
                          <a:solidFill>
                            <a:schemeClr val="bg1"/>
                          </a:solidFill>
                          <a:effectLst/>
                        </a:rPr>
                        <a:t>Statistic</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Critical Value</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P-Value (significance level (0.05))</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Degrees of Freedom</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Independent (h0)?</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extLst>
                  <a:ext uri="{0D108BD9-81ED-4DB2-BD59-A6C34878D82A}">
                    <a16:rowId xmlns:a16="http://schemas.microsoft.com/office/drawing/2014/main" val="805727499"/>
                  </a:ext>
                </a:extLst>
              </a:tr>
              <a:tr h="400268">
                <a:tc>
                  <a:txBody>
                    <a:bodyPr/>
                    <a:lstStyle/>
                    <a:p>
                      <a:pPr algn="ctr">
                        <a:lnSpc>
                          <a:spcPct val="150000"/>
                        </a:lnSpc>
                      </a:pPr>
                      <a:r>
                        <a:rPr lang="en-ID" sz="1300" b="1" cap="none" spc="0">
                          <a:solidFill>
                            <a:schemeClr val="bg1"/>
                          </a:solidFill>
                          <a:effectLst/>
                        </a:rPr>
                        <a:t>America and Europe</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2,463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0.782</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3693727959"/>
                  </a:ext>
                </a:extLst>
              </a:tr>
              <a:tr h="400268">
                <a:tc>
                  <a:txBody>
                    <a:bodyPr/>
                    <a:lstStyle/>
                    <a:p>
                      <a:pPr algn="ctr">
                        <a:lnSpc>
                          <a:spcPct val="150000"/>
                        </a:lnSpc>
                      </a:pPr>
                      <a:r>
                        <a:rPr lang="en-ID" sz="1300" b="1" cap="none" spc="0">
                          <a:solidFill>
                            <a:schemeClr val="bg1"/>
                          </a:solidFill>
                          <a:effectLst/>
                        </a:rPr>
                        <a:t>America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3.801</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0.578</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4006186462"/>
                  </a:ext>
                </a:extLst>
              </a:tr>
              <a:tr h="400268">
                <a:tc>
                  <a:txBody>
                    <a:bodyPr/>
                    <a:lstStyle/>
                    <a:p>
                      <a:pPr algn="ctr">
                        <a:lnSpc>
                          <a:spcPct val="150000"/>
                        </a:lnSpc>
                      </a:pPr>
                      <a:r>
                        <a:rPr lang="en-ID" sz="1300" b="1" cap="none" spc="0">
                          <a:solidFill>
                            <a:schemeClr val="bg1"/>
                          </a:solidFill>
                          <a:effectLst/>
                        </a:rPr>
                        <a:t>America and Australia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1.971</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0.853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726828300"/>
                  </a:ext>
                </a:extLst>
              </a:tr>
              <a:tr h="400268">
                <a:tc>
                  <a:txBody>
                    <a:bodyPr/>
                    <a:lstStyle/>
                    <a:p>
                      <a:pPr algn="ctr">
                        <a:lnSpc>
                          <a:spcPct val="150000"/>
                        </a:lnSpc>
                      </a:pPr>
                      <a:r>
                        <a:rPr lang="en-ID" sz="1300" b="1" cap="none" spc="0">
                          <a:solidFill>
                            <a:schemeClr val="bg1"/>
                          </a:solidFill>
                          <a:effectLst/>
                        </a:rPr>
                        <a:t>Europe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5.103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0.403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255972360"/>
                  </a:ext>
                </a:extLst>
              </a:tr>
              <a:tr h="400268">
                <a:tc>
                  <a:txBody>
                    <a:bodyPr/>
                    <a:lstStyle/>
                    <a:p>
                      <a:pPr algn="ctr">
                        <a:lnSpc>
                          <a:spcPct val="150000"/>
                        </a:lnSpc>
                      </a:pPr>
                      <a:r>
                        <a:rPr lang="en-ID" sz="1300" b="1" cap="none" spc="0" dirty="0">
                          <a:solidFill>
                            <a:schemeClr val="bg1"/>
                          </a:solidFill>
                          <a:effectLst/>
                        </a:rPr>
                        <a:t>Europe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2.049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0.842</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4024561498"/>
                  </a:ext>
                </a:extLst>
              </a:tr>
              <a:tr h="400268">
                <a:tc>
                  <a:txBody>
                    <a:bodyPr/>
                    <a:lstStyle/>
                    <a:p>
                      <a:pPr algn="ctr">
                        <a:lnSpc>
                          <a:spcPct val="150000"/>
                        </a:lnSpc>
                      </a:pPr>
                      <a:r>
                        <a:rPr lang="en-ID" sz="1300" b="1" cap="none" spc="0" dirty="0">
                          <a:solidFill>
                            <a:schemeClr val="bg1"/>
                          </a:solidFill>
                          <a:effectLst/>
                        </a:rPr>
                        <a:t>Asia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0.909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0.969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dirty="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dirty="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2577923982"/>
                  </a:ext>
                </a:extLst>
              </a:tr>
            </a:tbl>
          </a:graphicData>
        </a:graphic>
      </p:graphicFrame>
      <p:sp>
        <p:nvSpPr>
          <p:cNvPr id="22" name="TextBox 21">
            <a:extLst>
              <a:ext uri="{FF2B5EF4-FFF2-40B4-BE49-F238E27FC236}">
                <a16:creationId xmlns:a16="http://schemas.microsoft.com/office/drawing/2014/main" id="{94EC7327-6DAD-9379-23CF-F8046F4700DD}"/>
              </a:ext>
            </a:extLst>
          </p:cNvPr>
          <p:cNvSpPr txBox="1"/>
          <p:nvPr/>
        </p:nvSpPr>
        <p:spPr>
          <a:xfrm>
            <a:off x="311791" y="1047484"/>
            <a:ext cx="3673612" cy="246221"/>
          </a:xfrm>
          <a:prstGeom prst="rect">
            <a:avLst/>
          </a:prstGeom>
          <a:noFill/>
          <a:ln>
            <a:no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3. Hypothesis Testing result for Pair Locations </a:t>
            </a:r>
            <a:endParaRPr kumimoji="0" lang="en-US" altLang="en-US" sz="1000" b="0" i="0" u="none" strike="noStrike" cap="none" normalizeH="0" baseline="0" dirty="0">
              <a:ln>
                <a:noFill/>
              </a:ln>
              <a:solidFill>
                <a:schemeClr val="tx1"/>
              </a:solidFill>
              <a:effectLst/>
            </a:endParaRPr>
          </a:p>
        </p:txBody>
      </p:sp>
      <p:sp>
        <p:nvSpPr>
          <p:cNvPr id="26" name="TextBox 25">
            <a:extLst>
              <a:ext uri="{FF2B5EF4-FFF2-40B4-BE49-F238E27FC236}">
                <a16:creationId xmlns:a16="http://schemas.microsoft.com/office/drawing/2014/main" id="{A7E43D4B-1417-4F3E-E26B-8C573D3CA991}"/>
              </a:ext>
            </a:extLst>
          </p:cNvPr>
          <p:cNvSpPr txBox="1"/>
          <p:nvPr/>
        </p:nvSpPr>
        <p:spPr>
          <a:xfrm>
            <a:off x="9604167" y="4902492"/>
            <a:ext cx="2257155"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sp>
        <p:nvSpPr>
          <p:cNvPr id="28" name="TextBox 27">
            <a:extLst>
              <a:ext uri="{FF2B5EF4-FFF2-40B4-BE49-F238E27FC236}">
                <a16:creationId xmlns:a16="http://schemas.microsoft.com/office/drawing/2014/main" id="{ABC5A4FE-17E7-3419-A209-AC2E8F1A6F0D}"/>
              </a:ext>
            </a:extLst>
          </p:cNvPr>
          <p:cNvSpPr txBox="1"/>
          <p:nvPr/>
        </p:nvSpPr>
        <p:spPr>
          <a:xfrm>
            <a:off x="120770" y="5229344"/>
            <a:ext cx="11360989" cy="1028808"/>
          </a:xfrm>
          <a:prstGeom prst="rect">
            <a:avLst/>
          </a:prstGeom>
          <a:noFill/>
          <a:ln>
            <a:noFill/>
          </a:ln>
        </p:spPr>
        <p:txBody>
          <a:bodyPr wrap="square">
            <a:spAutoFit/>
          </a:bodyPr>
          <a:lstStyle/>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4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Statistics are lesser than Critical values</a:t>
            </a: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This means that it is </a:t>
            </a:r>
            <a:r>
              <a:rPr lang="en-ID" sz="14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variables.</a:t>
            </a: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4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a:t>
            </a: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14137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15.07.2023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31</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264769" y="4303361"/>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0" y="342783"/>
            <a:ext cx="8070403"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Result Overall</a:t>
            </a:r>
            <a:endParaRPr lang="de-DE" sz="2800" kern="1200" cap="all" spc="-20" baseline="0" dirty="0">
              <a:latin typeface="Source Sans Pro Bold" panose="020B0703030503020204" pitchFamily="34" charset="0"/>
              <a:ea typeface="+mj-ea"/>
              <a:cs typeface="+mj-cs"/>
            </a:endParaRPr>
          </a:p>
        </p:txBody>
      </p:sp>
      <p:graphicFrame>
        <p:nvGraphicFramePr>
          <p:cNvPr id="7" name="Content Placeholder 6">
            <a:extLst>
              <a:ext uri="{FF2B5EF4-FFF2-40B4-BE49-F238E27FC236}">
                <a16:creationId xmlns:a16="http://schemas.microsoft.com/office/drawing/2014/main" id="{0A4233AA-0741-645E-ED95-50740CBD406E}"/>
              </a:ext>
            </a:extLst>
          </p:cNvPr>
          <p:cNvGraphicFramePr>
            <a:graphicFrameLocks noGrp="1"/>
          </p:cNvGraphicFramePr>
          <p:nvPr>
            <p:ph idx="1"/>
            <p:extLst>
              <p:ext uri="{D42A27DB-BD31-4B8C-83A1-F6EECF244321}">
                <p14:modId xmlns:p14="http://schemas.microsoft.com/office/powerpoint/2010/main" val="3878263182"/>
              </p:ext>
            </p:extLst>
          </p:nvPr>
        </p:nvGraphicFramePr>
        <p:xfrm>
          <a:off x="581894" y="1362644"/>
          <a:ext cx="10528931" cy="2731272"/>
        </p:xfrm>
        <a:graphic>
          <a:graphicData uri="http://schemas.openxmlformats.org/drawingml/2006/table">
            <a:tbl>
              <a:tblPr firstRow="1" firstCol="1" bandRow="1">
                <a:solidFill>
                  <a:schemeClr val="bg1"/>
                </a:solidFill>
                <a:tableStyleId>{5C22544A-7EE6-4342-B048-85BDC9FD1C3A}</a:tableStyleId>
              </a:tblPr>
              <a:tblGrid>
                <a:gridCol w="1835735">
                  <a:extLst>
                    <a:ext uri="{9D8B030D-6E8A-4147-A177-3AD203B41FA5}">
                      <a16:colId xmlns:a16="http://schemas.microsoft.com/office/drawing/2014/main" val="3462972634"/>
                    </a:ext>
                  </a:extLst>
                </a:gridCol>
                <a:gridCol w="1117862">
                  <a:extLst>
                    <a:ext uri="{9D8B030D-6E8A-4147-A177-3AD203B41FA5}">
                      <a16:colId xmlns:a16="http://schemas.microsoft.com/office/drawing/2014/main" val="623344809"/>
                    </a:ext>
                  </a:extLst>
                </a:gridCol>
                <a:gridCol w="1479983">
                  <a:extLst>
                    <a:ext uri="{9D8B030D-6E8A-4147-A177-3AD203B41FA5}">
                      <a16:colId xmlns:a16="http://schemas.microsoft.com/office/drawing/2014/main" val="3897529799"/>
                    </a:ext>
                  </a:extLst>
                </a:gridCol>
                <a:gridCol w="1435878">
                  <a:extLst>
                    <a:ext uri="{9D8B030D-6E8A-4147-A177-3AD203B41FA5}">
                      <a16:colId xmlns:a16="http://schemas.microsoft.com/office/drawing/2014/main" val="856646109"/>
                    </a:ext>
                  </a:extLst>
                </a:gridCol>
                <a:gridCol w="1161965">
                  <a:extLst>
                    <a:ext uri="{9D8B030D-6E8A-4147-A177-3AD203B41FA5}">
                      <a16:colId xmlns:a16="http://schemas.microsoft.com/office/drawing/2014/main" val="3895269639"/>
                    </a:ext>
                  </a:extLst>
                </a:gridCol>
                <a:gridCol w="1117862">
                  <a:extLst>
                    <a:ext uri="{9D8B030D-6E8A-4147-A177-3AD203B41FA5}">
                      <a16:colId xmlns:a16="http://schemas.microsoft.com/office/drawing/2014/main" val="3112037624"/>
                    </a:ext>
                  </a:extLst>
                </a:gridCol>
                <a:gridCol w="1117863">
                  <a:extLst>
                    <a:ext uri="{9D8B030D-6E8A-4147-A177-3AD203B41FA5}">
                      <a16:colId xmlns:a16="http://schemas.microsoft.com/office/drawing/2014/main" val="3156919699"/>
                    </a:ext>
                  </a:extLst>
                </a:gridCol>
                <a:gridCol w="1261783">
                  <a:extLst>
                    <a:ext uri="{9D8B030D-6E8A-4147-A177-3AD203B41FA5}">
                      <a16:colId xmlns:a16="http://schemas.microsoft.com/office/drawing/2014/main" val="2161939277"/>
                    </a:ext>
                  </a:extLst>
                </a:gridCol>
              </a:tblGrid>
              <a:tr h="416998">
                <a:tc>
                  <a:txBody>
                    <a:bodyPr/>
                    <a:lstStyle/>
                    <a:p>
                      <a:pPr algn="ctr"/>
                      <a:r>
                        <a:rPr lang="en-ID" sz="1600" b="0" cap="none" spc="0" dirty="0">
                          <a:solidFill>
                            <a:schemeClr val="bg1"/>
                          </a:solidFill>
                          <a:effectLst/>
                        </a:rPr>
                        <a:t>Continent</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dirty="0">
                          <a:solidFill>
                            <a:schemeClr val="bg1"/>
                          </a:solidFill>
                          <a:effectLst/>
                        </a:rPr>
                        <a:t>joy</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sadness</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surprise</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anger</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love</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fear</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a:solidFill>
                            <a:schemeClr val="bg1"/>
                          </a:solidFill>
                          <a:effectLst/>
                        </a:rPr>
                        <a:t>Row Total</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421728848"/>
                  </a:ext>
                </a:extLst>
              </a:tr>
              <a:tr h="416998">
                <a:tc>
                  <a:txBody>
                    <a:bodyPr/>
                    <a:lstStyle/>
                    <a:p>
                      <a:pPr algn="ctr"/>
                      <a:r>
                        <a:rPr lang="en-ID" sz="1600" b="0" cap="none" spc="0" dirty="0">
                          <a:solidFill>
                            <a:schemeClr val="tx1"/>
                          </a:solidFill>
                          <a:effectLst/>
                        </a:rPr>
                        <a:t>America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0.045</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0.004</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0.010</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0.420</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0.093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0.576</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1161829950"/>
                  </a:ext>
                </a:extLst>
              </a:tr>
              <a:tr h="416998">
                <a:tc>
                  <a:txBody>
                    <a:bodyPr/>
                    <a:lstStyle/>
                    <a:p>
                      <a:pPr algn="ctr"/>
                      <a:r>
                        <a:rPr lang="en-ID" sz="1600" b="0" cap="none" spc="0" dirty="0">
                          <a:solidFill>
                            <a:schemeClr val="tx1"/>
                          </a:solidFill>
                          <a:effectLst/>
                        </a:rPr>
                        <a:t>Europe</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0.227</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0.691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0.624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0.573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2.138</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2967296822"/>
                  </a:ext>
                </a:extLst>
              </a:tr>
              <a:tr h="416998">
                <a:tc>
                  <a:txBody>
                    <a:bodyPr/>
                    <a:lstStyle/>
                    <a:p>
                      <a:pPr algn="ctr"/>
                      <a:r>
                        <a:rPr lang="en-ID" sz="1600" b="0" cap="none" spc="0" dirty="0">
                          <a:solidFill>
                            <a:schemeClr val="tx1"/>
                          </a:solidFill>
                          <a:effectLst/>
                        </a:rPr>
                        <a:t>Australia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0.226</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0.072</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0.028</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0.790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0.583</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0.139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1.839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3645446049"/>
                  </a:ext>
                </a:extLst>
              </a:tr>
              <a:tr h="416998">
                <a:tc>
                  <a:txBody>
                    <a:bodyPr/>
                    <a:lstStyle/>
                    <a:p>
                      <a:pPr algn="ctr"/>
                      <a:r>
                        <a:rPr lang="en-ID" sz="1600" b="0" cap="none" spc="0" dirty="0">
                          <a:solidFill>
                            <a:schemeClr val="tx1"/>
                          </a:solidFill>
                          <a:effectLst/>
                        </a:rPr>
                        <a:t>Asia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0.972</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0.144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1.279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1.421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0.016</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0.216</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4.047</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2871741303"/>
                  </a:ext>
                </a:extLst>
              </a:tr>
              <a:tr h="416998">
                <a:tc>
                  <a:txBody>
                    <a:bodyPr/>
                    <a:lstStyle/>
                    <a:p>
                      <a:pPr algn="ctr"/>
                      <a:r>
                        <a:rPr lang="en-ID" sz="1600" b="0" cap="none" spc="0" dirty="0">
                          <a:solidFill>
                            <a:schemeClr val="tx1"/>
                          </a:solidFill>
                          <a:effectLst/>
                        </a:rPr>
                        <a:t>Column Total</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b">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1.265</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1.538</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2.913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1.643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1.020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8.600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1910563918"/>
                  </a:ext>
                </a:extLst>
              </a:tr>
            </a:tbl>
          </a:graphicData>
        </a:graphic>
      </p:graphicFrame>
      <p:sp>
        <p:nvSpPr>
          <p:cNvPr id="9" name="TextBox 8">
            <a:extLst>
              <a:ext uri="{FF2B5EF4-FFF2-40B4-BE49-F238E27FC236}">
                <a16:creationId xmlns:a16="http://schemas.microsoft.com/office/drawing/2014/main" id="{D6AE42AF-28E8-B047-85D6-6F9CE8CB5BB2}"/>
              </a:ext>
            </a:extLst>
          </p:cNvPr>
          <p:cNvSpPr txBox="1"/>
          <p:nvPr/>
        </p:nvSpPr>
        <p:spPr>
          <a:xfrm>
            <a:off x="517585" y="966539"/>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Table 4. Hypothesis Testing result for All Locations </a:t>
            </a:r>
          </a:p>
        </p:txBody>
      </p:sp>
      <p:sp>
        <p:nvSpPr>
          <p:cNvPr id="13" name="TextBox 12">
            <a:extLst>
              <a:ext uri="{FF2B5EF4-FFF2-40B4-BE49-F238E27FC236}">
                <a16:creationId xmlns:a16="http://schemas.microsoft.com/office/drawing/2014/main" id="{C7759DCE-E110-6752-8C85-DE8B1CDAC2E1}"/>
              </a:ext>
            </a:extLst>
          </p:cNvPr>
          <p:cNvSpPr txBox="1"/>
          <p:nvPr/>
        </p:nvSpPr>
        <p:spPr>
          <a:xfrm>
            <a:off x="296032" y="4259189"/>
            <a:ext cx="11188459" cy="2967800"/>
          </a:xfrm>
          <a:prstGeom prst="rect">
            <a:avLst/>
          </a:prstGeom>
          <a:noFill/>
          <a:ln>
            <a:noFill/>
          </a:ln>
        </p:spPr>
        <p:txBody>
          <a:bodyPr wrap="square">
            <a:spAutoFit/>
          </a:bodyPr>
          <a:lstStyle/>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From the calculation, Chi-Square Statistic 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8.600</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degree of freedom = (row - 1) * </a:t>
            </a:r>
            <a:r>
              <a:rPr lang="en-US" sz="1200" b="1"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(column - 1) </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(4 - 1) *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6 - 1</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Based on Chi-Square table,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Critical value</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for chi-squared statistic with degree of freedom of 15 and a p-value of 0.05 is </a:t>
            </a:r>
            <a:r>
              <a:rPr lang="en-US" sz="1200" b="1" dirty="0">
                <a:solidFill>
                  <a:srgbClr val="C00000"/>
                </a:solidFill>
                <a:effectLst/>
                <a:latin typeface="Arial" panose="020B0604020202020204" pitchFamily="34" charset="0"/>
                <a:ea typeface="Palatino Linotype" panose="02040502050505030304" pitchFamily="18" charset="0"/>
                <a:cs typeface="Palatino Linotype" panose="02040502050505030304" pitchFamily="18" charset="0"/>
              </a:rPr>
              <a:t>24.99579</a:t>
            </a:r>
            <a:endParaRPr lang="en-ID" sz="1200" dirty="0">
              <a:solidFill>
                <a:srgbClr val="C00000"/>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 </a:t>
            </a:r>
            <a:r>
              <a:rPr lang="en-US" sz="1200" b="1"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8.600</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lesser than Critical value 24.99579</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This means that it is </a:t>
            </a:r>
            <a:r>
              <a:rPr lang="en-ID" sz="12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the variables.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 (independent, h0).</a:t>
            </a:r>
            <a:endParaRPr lang="en-ID" sz="12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686663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15.07.2023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32</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557798" y="3960658"/>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8493098"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Overall Result </a:t>
            </a:r>
            <a:endParaRPr lang="de-DE" sz="2800" kern="1200" cap="all" spc="-20" baseline="0" dirty="0">
              <a:latin typeface="Source Sans Pro Bold" panose="020B0703030503020204" pitchFamily="34" charset="0"/>
              <a:ea typeface="+mj-ea"/>
              <a:cs typeface="+mj-cs"/>
            </a:endParaRPr>
          </a:p>
        </p:txBody>
      </p:sp>
      <p:graphicFrame>
        <p:nvGraphicFramePr>
          <p:cNvPr id="3" name="Table 2">
            <a:extLst>
              <a:ext uri="{FF2B5EF4-FFF2-40B4-BE49-F238E27FC236}">
                <a16:creationId xmlns:a16="http://schemas.microsoft.com/office/drawing/2014/main" id="{F8EB1803-A7CD-5EDB-2E2E-3129B0143743}"/>
              </a:ext>
            </a:extLst>
          </p:cNvPr>
          <p:cNvGraphicFramePr>
            <a:graphicFrameLocks noGrp="1"/>
          </p:cNvGraphicFramePr>
          <p:nvPr>
            <p:extLst>
              <p:ext uri="{D42A27DB-BD31-4B8C-83A1-F6EECF244321}">
                <p14:modId xmlns:p14="http://schemas.microsoft.com/office/powerpoint/2010/main" val="3157698871"/>
              </p:ext>
            </p:extLst>
          </p:nvPr>
        </p:nvGraphicFramePr>
        <p:xfrm>
          <a:off x="581891" y="1450645"/>
          <a:ext cx="10916094" cy="2247446"/>
        </p:xfrm>
        <a:graphic>
          <a:graphicData uri="http://schemas.openxmlformats.org/drawingml/2006/table">
            <a:tbl>
              <a:tblPr firstRow="1" firstCol="1" bandRow="1">
                <a:tableStyleId>{21E4AEA4-8DFA-4A89-87EB-49C32662AFE0}</a:tableStyleId>
              </a:tblPr>
              <a:tblGrid>
                <a:gridCol w="2000962">
                  <a:extLst>
                    <a:ext uri="{9D8B030D-6E8A-4147-A177-3AD203B41FA5}">
                      <a16:colId xmlns:a16="http://schemas.microsoft.com/office/drawing/2014/main" val="4007746109"/>
                    </a:ext>
                  </a:extLst>
                </a:gridCol>
                <a:gridCol w="1819992">
                  <a:extLst>
                    <a:ext uri="{9D8B030D-6E8A-4147-A177-3AD203B41FA5}">
                      <a16:colId xmlns:a16="http://schemas.microsoft.com/office/drawing/2014/main" val="1435749627"/>
                    </a:ext>
                  </a:extLst>
                </a:gridCol>
                <a:gridCol w="1273222">
                  <a:extLst>
                    <a:ext uri="{9D8B030D-6E8A-4147-A177-3AD203B41FA5}">
                      <a16:colId xmlns:a16="http://schemas.microsoft.com/office/drawing/2014/main" val="2562732762"/>
                    </a:ext>
                  </a:extLst>
                </a:gridCol>
                <a:gridCol w="2546448">
                  <a:extLst>
                    <a:ext uri="{9D8B030D-6E8A-4147-A177-3AD203B41FA5}">
                      <a16:colId xmlns:a16="http://schemas.microsoft.com/office/drawing/2014/main" val="4278185466"/>
                    </a:ext>
                  </a:extLst>
                </a:gridCol>
                <a:gridCol w="1637735">
                  <a:extLst>
                    <a:ext uri="{9D8B030D-6E8A-4147-A177-3AD203B41FA5}">
                      <a16:colId xmlns:a16="http://schemas.microsoft.com/office/drawing/2014/main" val="1673841206"/>
                    </a:ext>
                  </a:extLst>
                </a:gridCol>
                <a:gridCol w="1637735">
                  <a:extLst>
                    <a:ext uri="{9D8B030D-6E8A-4147-A177-3AD203B41FA5}">
                      <a16:colId xmlns:a16="http://schemas.microsoft.com/office/drawing/2014/main" val="3998353468"/>
                    </a:ext>
                  </a:extLst>
                </a:gridCol>
              </a:tblGrid>
              <a:tr h="931946">
                <a:tc>
                  <a:txBody>
                    <a:bodyPr/>
                    <a:lstStyle/>
                    <a:p>
                      <a:pPr algn="ctr">
                        <a:lnSpc>
                          <a:spcPct val="150000"/>
                        </a:lnSpc>
                      </a:pPr>
                      <a:r>
                        <a:rPr lang="en-ID" sz="2000" dirty="0">
                          <a:effectLst/>
                          <a:latin typeface="Arial" panose="020B0604020202020204" pitchFamily="34" charset="0"/>
                          <a:cs typeface="Arial" panose="020B0604020202020204" pitchFamily="34" charset="0"/>
                        </a:rPr>
                        <a:t>Continent Pair</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Chi-Squared</a:t>
                      </a:r>
                    </a:p>
                    <a:p>
                      <a:pPr algn="ctr">
                        <a:lnSpc>
                          <a:spcPct val="150000"/>
                        </a:lnSpc>
                      </a:pPr>
                      <a:r>
                        <a:rPr lang="en-ID" sz="2000" dirty="0">
                          <a:effectLst/>
                          <a:latin typeface="Arial" panose="020B0604020202020204" pitchFamily="34" charset="0"/>
                          <a:cs typeface="Arial" panose="020B0604020202020204" pitchFamily="34" charset="0"/>
                        </a:rPr>
                        <a:t>Statistic</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Critical Value</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P-Value (significance level (0.05))</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Degrees of Freedom</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Independent (h0)?</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258118360"/>
                  </a:ext>
                </a:extLst>
              </a:tr>
              <a:tr h="932297">
                <a:tc>
                  <a:txBody>
                    <a:bodyPr/>
                    <a:lstStyle/>
                    <a:p>
                      <a:pPr algn="ctr">
                        <a:lnSpc>
                          <a:spcPct val="150000"/>
                        </a:lnSpc>
                      </a:pPr>
                      <a:r>
                        <a:rPr lang="en-ID" sz="2000">
                          <a:effectLst/>
                          <a:latin typeface="Arial" panose="020B0604020202020204" pitchFamily="34" charset="0"/>
                          <a:cs typeface="Arial" panose="020B0604020202020204" pitchFamily="34" charset="0"/>
                        </a:rPr>
                        <a:t>All continents</a:t>
                      </a:r>
                      <a:endParaRPr lang="en-ID" sz="20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8.6</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24.99</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0.897</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15</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Yes</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639910521"/>
                  </a:ext>
                </a:extLst>
              </a:tr>
            </a:tbl>
          </a:graphicData>
        </a:graphic>
      </p:graphicFrame>
      <p:sp>
        <p:nvSpPr>
          <p:cNvPr id="8" name="TextBox 7">
            <a:extLst>
              <a:ext uri="{FF2B5EF4-FFF2-40B4-BE49-F238E27FC236}">
                <a16:creationId xmlns:a16="http://schemas.microsoft.com/office/drawing/2014/main" id="{E2DABC46-EDB7-E5EE-A7A0-7A7F1B6274EC}"/>
              </a:ext>
            </a:extLst>
          </p:cNvPr>
          <p:cNvSpPr txBox="1"/>
          <p:nvPr/>
        </p:nvSpPr>
        <p:spPr>
          <a:xfrm>
            <a:off x="581891" y="4541131"/>
            <a:ext cx="10916094" cy="1569660"/>
          </a:xfrm>
          <a:prstGeom prst="rect">
            <a:avLst/>
          </a:prstGeom>
          <a:noFill/>
          <a:ln>
            <a:noFill/>
          </a:ln>
        </p:spPr>
        <p:txBody>
          <a:bodyPr wrap="square">
            <a:spAutoFit/>
          </a:bodyPr>
          <a:lstStyle/>
          <a:p>
            <a:r>
              <a:rPr lang="en-ID" sz="2400" dirty="0">
                <a:effectLst/>
                <a:latin typeface="Arial" panose="020B0604020202020204" pitchFamily="34" charset="0"/>
                <a:ea typeface="Times New Roman" panose="02020603050405020304" pitchFamily="18" charset="0"/>
              </a:rPr>
              <a:t>The observed Chi-Squared statistic of 8.6 doesn’t exceed this critical value, indicating that the observed frequencies are not significantly different from the expected frequencies. This means that the null hypothesis that the two variables are independent cannot be rejected.</a:t>
            </a:r>
            <a:endParaRPr lang="en-ID" sz="2400" dirty="0"/>
          </a:p>
        </p:txBody>
      </p:sp>
    </p:spTree>
    <p:extLst>
      <p:ext uri="{BB962C8B-B14F-4D97-AF65-F5344CB8AC3E}">
        <p14:creationId xmlns:p14="http://schemas.microsoft.com/office/powerpoint/2010/main" val="282961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15.07.2023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33</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437297" y="5976886"/>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8493098"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Result Overall with Python Code</a:t>
            </a:r>
            <a:endParaRPr lang="de-DE" sz="2800" kern="1200" cap="all" spc="-20" baseline="0" dirty="0">
              <a:latin typeface="Source Sans Pro Bold" panose="020B0703030503020204" pitchFamily="34" charset="0"/>
              <a:ea typeface="+mj-ea"/>
              <a:cs typeface="+mj-cs"/>
            </a:endParaRPr>
          </a:p>
        </p:txBody>
      </p:sp>
      <p:sp>
        <p:nvSpPr>
          <p:cNvPr id="9" name="TextBox 8">
            <a:extLst>
              <a:ext uri="{FF2B5EF4-FFF2-40B4-BE49-F238E27FC236}">
                <a16:creationId xmlns:a16="http://schemas.microsoft.com/office/drawing/2014/main" id="{D6AE42AF-28E8-B047-85D6-6F9CE8CB5BB2}"/>
              </a:ext>
            </a:extLst>
          </p:cNvPr>
          <p:cNvSpPr txBox="1"/>
          <p:nvPr/>
        </p:nvSpPr>
        <p:spPr>
          <a:xfrm>
            <a:off x="581891" y="1281923"/>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10. Hypothesis Testing Python codes</a:t>
            </a:r>
          </a:p>
        </p:txBody>
      </p:sp>
      <p:pic>
        <p:nvPicPr>
          <p:cNvPr id="10" name="Picture 9" descr="A picture containing text, receipt, screenshot, algebra&#10;&#10;Description automatically generated">
            <a:extLst>
              <a:ext uri="{FF2B5EF4-FFF2-40B4-BE49-F238E27FC236}">
                <a16:creationId xmlns:a16="http://schemas.microsoft.com/office/drawing/2014/main" id="{8E5D22FB-E21E-BAF9-38F4-D482B2895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92" y="1589416"/>
            <a:ext cx="10957102" cy="3655444"/>
          </a:xfrm>
          <a:prstGeom prst="rect">
            <a:avLst/>
          </a:prstGeom>
        </p:spPr>
      </p:pic>
    </p:spTree>
    <p:extLst>
      <p:ext uri="{BB962C8B-B14F-4D97-AF65-F5344CB8AC3E}">
        <p14:creationId xmlns:p14="http://schemas.microsoft.com/office/powerpoint/2010/main" val="886231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3849974" cy="594000"/>
          </a:xfrm>
          <a:solidFill>
            <a:srgbClr val="92D050"/>
          </a:solidFill>
        </p:spPr>
        <p:txBody>
          <a:bodyPr/>
          <a:lstStyle/>
          <a:p>
            <a:r>
              <a:rPr lang="de-DE" dirty="0"/>
              <a:t>5. DISCUSSIONS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05</a:t>
            </a:r>
          </a:p>
        </p:txBody>
      </p:sp>
    </p:spTree>
    <p:extLst>
      <p:ext uri="{BB962C8B-B14F-4D97-AF65-F5344CB8AC3E}">
        <p14:creationId xmlns:p14="http://schemas.microsoft.com/office/powerpoint/2010/main" val="88943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15.07.2023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35</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7" y="1183758"/>
            <a:ext cx="11348023" cy="5232917"/>
          </a:xfrm>
        </p:spPr>
        <p:txBody>
          <a:bodyPr/>
          <a:lstStyle/>
          <a:p>
            <a:pPr marL="34925" marR="215900" indent="0" algn="just">
              <a:lnSpc>
                <a:spcPct val="150000"/>
              </a:lnSpc>
              <a:spcAft>
                <a:spcPts val="0"/>
              </a:spcAft>
              <a:buNone/>
            </a:pP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Based on the calculated sentiment proportions, all continents have relatively high positive sentiment percentages. All continents have </a:t>
            </a:r>
            <a:r>
              <a:rPr lang="en-US" sz="2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strong positive sentiments</a:t>
            </a: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AI robot digital companion company marketing has a high possibility to be successful in all these locations.</a:t>
            </a:r>
          </a:p>
          <a:p>
            <a:pPr marL="34925" marR="215900" indent="0" algn="just">
              <a:lnSpc>
                <a:spcPct val="150000"/>
              </a:lnSpc>
              <a:spcAft>
                <a:spcPts val="0"/>
              </a:spcAft>
              <a:buNone/>
            </a:pPr>
            <a:endPar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buNone/>
            </a:pP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Europe has the highest positive sentiment proportion (63.2%), followed by America (62.6%), Australia (59.1%), and Asia (54.7%). </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According to the Chi-Square test results, the </a:t>
            </a:r>
            <a:r>
              <a:rPr lang="en-US" sz="2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null hypothesis of independence between variables cannot be rejected.</a:t>
            </a: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This means that there is not enough evidence to conclude that sentiments depend on different continents. Therefore. it may not be a significant factor to determine which continents are suitable for AI robot digital companion business marketing.</a:t>
            </a:r>
            <a:endParaRPr lang="de-DE" sz="18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5675208" cy="578845"/>
          </a:xfrm>
          <a:solidFill>
            <a:srgbClr val="92D050"/>
          </a:solidFill>
        </p:spPr>
        <p:txBody>
          <a:bodyPr/>
          <a:lstStyle/>
          <a:p>
            <a:r>
              <a:rPr lang="de-DE" dirty="0"/>
              <a:t>5.1 Result Interpretation</a:t>
            </a:r>
          </a:p>
        </p:txBody>
      </p:sp>
    </p:spTree>
    <p:extLst>
      <p:ext uri="{BB962C8B-B14F-4D97-AF65-F5344CB8AC3E}">
        <p14:creationId xmlns:p14="http://schemas.microsoft.com/office/powerpoint/2010/main" val="4015152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15.07.2023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36</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7" y="1183758"/>
            <a:ext cx="11348023" cy="5232917"/>
          </a:xfrm>
        </p:spPr>
        <p:txBody>
          <a:bodyPr/>
          <a:lstStyle/>
          <a:p>
            <a:pPr marL="34925" marR="215900" indent="0" algn="just">
              <a:lnSpc>
                <a:spcPct val="150000"/>
              </a:lnSpc>
              <a:spcAft>
                <a:spcPts val="0"/>
              </a:spcAft>
              <a:buNone/>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This study has several limitations. such as: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Collected tweets don’t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differentiate between age, gender, race, or cultural background</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This lack of differentiation reduces the ability to analyze the sentiments.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This study only looked at tweets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written in English</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This might not reflect tweets where most people don't speak English.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Machine learning models comes with several potential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drawbacks and biases</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given that these algorithms are not always accurate and make frequent errors. For example, a model that uses machine learning could have difficulty accurately detecting tweets that contain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irony, sarcasm, or negation</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sample</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size</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of tweets collected from Africa was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too small and insufficient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to accurately evaluate the relationship between location and sentiment in this region.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4925" marR="215900" indent="0" algn="just">
              <a:lnSpc>
                <a:spcPct val="150000"/>
              </a:lnSpc>
              <a:spcAft>
                <a:spcPts val="0"/>
              </a:spcAft>
              <a:buNone/>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Therefore, more study is needed to validate the nature of the link between the variables and gain a deeper understanding of the underlying reasons for their relationships.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5675208" cy="578845"/>
          </a:xfrm>
          <a:solidFill>
            <a:srgbClr val="92D050"/>
          </a:solidFill>
        </p:spPr>
        <p:txBody>
          <a:bodyPr/>
          <a:lstStyle/>
          <a:p>
            <a:r>
              <a:rPr lang="de-DE" dirty="0"/>
              <a:t>5.2 DISCUSSION of Limitations</a:t>
            </a:r>
          </a:p>
        </p:txBody>
      </p:sp>
    </p:spTree>
    <p:extLst>
      <p:ext uri="{BB962C8B-B14F-4D97-AF65-F5344CB8AC3E}">
        <p14:creationId xmlns:p14="http://schemas.microsoft.com/office/powerpoint/2010/main" val="2749770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045540" cy="594000"/>
          </a:xfrm>
          <a:solidFill>
            <a:srgbClr val="92D050"/>
          </a:solidFill>
        </p:spPr>
        <p:txBody>
          <a:bodyPr/>
          <a:lstStyle/>
          <a:p>
            <a:r>
              <a:rPr lang="de-DE" dirty="0"/>
              <a:t>6. CONCLUSIONS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06</a:t>
            </a:r>
          </a:p>
        </p:txBody>
      </p:sp>
    </p:spTree>
    <p:extLst>
      <p:ext uri="{BB962C8B-B14F-4D97-AF65-F5344CB8AC3E}">
        <p14:creationId xmlns:p14="http://schemas.microsoft.com/office/powerpoint/2010/main" val="622750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15.07.2023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38</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p:txBody>
          <a:bodyPr/>
          <a:lstStyle/>
          <a:p>
            <a:pPr marL="0" indent="0">
              <a:buNone/>
            </a:pPr>
            <a:r>
              <a:rPr lang="de-DE" b="1" dirty="0"/>
              <a:t>RESEARCH QUESTION ANSWERS</a:t>
            </a:r>
            <a:r>
              <a:rPr lang="de-DE" dirty="0"/>
              <a:t>:</a:t>
            </a:r>
          </a:p>
          <a:p>
            <a:pPr marL="0" indent="0">
              <a:buNone/>
            </a:pPr>
            <a:endParaRPr lang="de-DE" dirty="0"/>
          </a:p>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5285348" cy="589611"/>
          </a:xfrm>
          <a:solidFill>
            <a:srgbClr val="92D050"/>
          </a:solidFill>
        </p:spPr>
        <p:txBody>
          <a:bodyPr/>
          <a:lstStyle/>
          <a:p>
            <a:r>
              <a:rPr lang="de-DE" dirty="0"/>
              <a:t>6. Conclusions</a:t>
            </a:r>
          </a:p>
        </p:txBody>
      </p:sp>
      <p:graphicFrame>
        <p:nvGraphicFramePr>
          <p:cNvPr id="8" name="Inhaltsplatzhalter 4">
            <a:extLst>
              <a:ext uri="{FF2B5EF4-FFF2-40B4-BE49-F238E27FC236}">
                <a16:creationId xmlns:a16="http://schemas.microsoft.com/office/drawing/2014/main" id="{1F47C402-BBB8-EE0E-C575-3C1859B9EBC1}"/>
              </a:ext>
            </a:extLst>
          </p:cNvPr>
          <p:cNvGraphicFramePr>
            <a:graphicFrameLocks/>
          </p:cNvGraphicFramePr>
          <p:nvPr>
            <p:extLst>
              <p:ext uri="{D42A27DB-BD31-4B8C-83A1-F6EECF244321}">
                <p14:modId xmlns:p14="http://schemas.microsoft.com/office/powerpoint/2010/main" val="1857683271"/>
              </p:ext>
            </p:extLst>
          </p:nvPr>
        </p:nvGraphicFramePr>
        <p:xfrm>
          <a:off x="420793" y="1940942"/>
          <a:ext cx="10638272" cy="39422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1471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15.07.2023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39</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2914" y="1173192"/>
            <a:ext cx="11366313" cy="5243483"/>
          </a:xfrm>
        </p:spPr>
        <p:txBody>
          <a:bodyPr/>
          <a:lstStyle/>
          <a:p>
            <a:pPr marL="215900" marR="215900" algn="just">
              <a:lnSpc>
                <a:spcPct val="150000"/>
              </a:lnSpc>
            </a:pPr>
            <a:r>
              <a:rPr lang="en-US" sz="1800" b="1" dirty="0" err="1">
                <a:effectLst/>
                <a:latin typeface="Arial" panose="020B0604020202020204" pitchFamily="34" charset="0"/>
                <a:ea typeface="Palatino Linotype" panose="02040502050505030304" pitchFamily="18" charset="0"/>
                <a:cs typeface="Palatino Linotype" panose="02040502050505030304" pitchFamily="18" charset="0"/>
              </a:rPr>
              <a:t>BertForSequenceClassification</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model performed exceptionally good with in sentiment classification, especially in the "joy," "love," and "sadness" classes. The overall accuracy score was 97%, with no class struggling as all metric scores were above 83%. Therefore,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this model was chosen as the best model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for further analysis.</a:t>
            </a:r>
          </a:p>
          <a:p>
            <a:pPr marL="215900" marR="215900" algn="just">
              <a:lnSpc>
                <a:spcPct val="150000"/>
              </a:lnSpc>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sentiment analysis results on unlabeled data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from various continents showed a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higher percentage of positive sentiments, such as joy and love</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compared to negative sentiments like sadness and fear. This trend was consistent across all continents. This finding suggests that people generally have a positive sentiment towards digital and robot pet companions.</a:t>
            </a:r>
          </a:p>
          <a:p>
            <a:pPr marL="215900" marR="215900" algn="just">
              <a:lnSpc>
                <a:spcPct val="150000"/>
              </a:lnSpc>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hypothesis testing using the chi-square test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indicated that there were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no significant dependencies between the continent and sentiment.</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Therefore, based on the results of this study, it can be concluded that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location does not significantly influence people's sentiments towards digital and robot pet companions</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2915" y="385174"/>
            <a:ext cx="2612174" cy="585933"/>
          </a:xfrm>
          <a:solidFill>
            <a:srgbClr val="92D050"/>
          </a:solidFill>
        </p:spPr>
        <p:txBody>
          <a:bodyPr/>
          <a:lstStyle/>
          <a:p>
            <a:r>
              <a:rPr lang="de-DE" dirty="0"/>
              <a:t>6.1 Summary</a:t>
            </a:r>
          </a:p>
        </p:txBody>
      </p:sp>
    </p:spTree>
    <p:extLst>
      <p:ext uri="{BB962C8B-B14F-4D97-AF65-F5344CB8AC3E}">
        <p14:creationId xmlns:p14="http://schemas.microsoft.com/office/powerpoint/2010/main" val="3860068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15.07.2023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4</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5"/>
            <a:ext cx="2123934" cy="522137"/>
          </a:xfrm>
          <a:solidFill>
            <a:srgbClr val="92D050"/>
          </a:solidFill>
        </p:spPr>
        <p:txBody>
          <a:bodyPr wrap="square">
            <a:normAutofit/>
          </a:bodyPr>
          <a:lstStyle/>
          <a:p>
            <a:r>
              <a:rPr lang="de-DE" dirty="0"/>
              <a:t>Abstract</a:t>
            </a:r>
          </a:p>
        </p:txBody>
      </p:sp>
      <p:graphicFrame>
        <p:nvGraphicFramePr>
          <p:cNvPr id="11" name="Content Placeholder 8">
            <a:extLst>
              <a:ext uri="{FF2B5EF4-FFF2-40B4-BE49-F238E27FC236}">
                <a16:creationId xmlns:a16="http://schemas.microsoft.com/office/drawing/2014/main" id="{84F3200C-F6AD-E22F-BB4D-4E82F74F6215}"/>
              </a:ext>
            </a:extLst>
          </p:cNvPr>
          <p:cNvGraphicFramePr>
            <a:graphicFrameLocks noGrp="1"/>
          </p:cNvGraphicFramePr>
          <p:nvPr>
            <p:ph idx="1"/>
            <p:extLst>
              <p:ext uri="{D42A27DB-BD31-4B8C-83A1-F6EECF244321}">
                <p14:modId xmlns:p14="http://schemas.microsoft.com/office/powerpoint/2010/main" val="773004224"/>
              </p:ext>
            </p:extLst>
          </p:nvPr>
        </p:nvGraphicFramePr>
        <p:xfrm>
          <a:off x="420792" y="1205023"/>
          <a:ext cx="11140343" cy="4919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8363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15.07.2023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40</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345831" y="1025769"/>
            <a:ext cx="11293275" cy="5390906"/>
          </a:xfrm>
        </p:spPr>
        <p:txBody>
          <a:bodyPr/>
          <a:lstStyle/>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Further research is needed so that we can understand more deeply about other factors that might influence the human-machine relationship regarding robot companions, including other variables such as gender, age, and background cultural dimensions such as power distance, uncertainty avoidance, individualism - collectivism, masculinity-femininity, and short vs. long-term orientation as in Hofstede's Cultural Dimensions Theory. (The 6 Dimensions Model of National Culture by Geert Hofstede, n.d.). </a:t>
            </a:r>
          </a:p>
          <a:p>
            <a:pPr marL="215900" marR="215900" algn="just">
              <a:lnSpc>
                <a:spcPct val="150000"/>
              </a:lnSpc>
              <a:spcAft>
                <a:spcPts val="0"/>
              </a:spcAft>
            </a:pP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In addition, further studies are needed regarding people's concerns about security and privacy when communicating with digital friends. Addressing these concerns will be important to ensure users feel comfortable and secure in their interactions with their digital companions. Research in this area could explore further user perceptions of data handling practices, privacy measure effectiveness, regulatory and law potential impact frameworks on user acceptance of AI technology. </a:t>
            </a:r>
            <a:r>
              <a:rPr lang="en-ID" sz="1600" dirty="0">
                <a:latin typeface="Palatino Linotype" panose="02040502050505030304" pitchFamily="18" charset="0"/>
                <a:ea typeface="Palatino Linotype" panose="02040502050505030304" pitchFamily="18" charset="0"/>
                <a:cs typeface="Palatino Linotype" panose="02040502050505030304" pitchFamily="18" charset="0"/>
              </a:rPr>
              <a:t> </a:t>
            </a:r>
            <a:endParaRPr lang="en-ID" sz="1600" dirty="0">
              <a:effectLst/>
              <a:latin typeface="Palatino Linotype" panose="02040502050505030304" pitchFamily="18" charset="0"/>
              <a:ea typeface="Palatino Linotype" panose="02040502050505030304" pitchFamily="18" charset="0"/>
            </a:endParaRPr>
          </a:p>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rPr>
              <a:t>Future research can contribute to the development of more culturally sensitive and user-friendly AI technologies. Considering these aspects can ultimately result in better human-machine interactions and enhance the overall user experience.</a:t>
            </a: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03274" y="385174"/>
            <a:ext cx="8399721" cy="515049"/>
          </a:xfrm>
          <a:solidFill>
            <a:srgbClr val="92D050"/>
          </a:solidFill>
        </p:spPr>
        <p:txBody>
          <a:bodyPr/>
          <a:lstStyle/>
          <a:p>
            <a:r>
              <a:rPr lang="de-DE" dirty="0"/>
              <a:t>6.2 Recommendation for Future Research</a:t>
            </a:r>
          </a:p>
        </p:txBody>
      </p:sp>
    </p:spTree>
    <p:extLst>
      <p:ext uri="{BB962C8B-B14F-4D97-AF65-F5344CB8AC3E}">
        <p14:creationId xmlns:p14="http://schemas.microsoft.com/office/powerpoint/2010/main" val="31752046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15.07.2023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41</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2460431" cy="468841"/>
          </a:xfrm>
          <a:solidFill>
            <a:srgbClr val="92D050"/>
          </a:solidFill>
        </p:spPr>
        <p:txBody>
          <a:bodyPr/>
          <a:lstStyle/>
          <a:p>
            <a:r>
              <a:rPr lang="de-DE" dirty="0"/>
              <a:t>Appendices</a:t>
            </a:r>
          </a:p>
        </p:txBody>
      </p:sp>
      <p:pic>
        <p:nvPicPr>
          <p:cNvPr id="9" name="Content Placeholder 8" descr="A picture containing toy, stuffed, cartoon, indoor&#10;&#10;Description automatically generated">
            <a:extLst>
              <a:ext uri="{FF2B5EF4-FFF2-40B4-BE49-F238E27FC236}">
                <a16:creationId xmlns:a16="http://schemas.microsoft.com/office/drawing/2014/main" id="{9CE4750A-7D93-DCFC-31A1-DCF56F7B6D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620" y="1521566"/>
            <a:ext cx="4477954" cy="4687284"/>
          </a:xfrm>
        </p:spPr>
      </p:pic>
      <p:pic>
        <p:nvPicPr>
          <p:cNvPr id="11" name="Picture 10" descr="A picture containing electronic device, gadget, multimedia, indoor&#10;&#10;Description automatically generated">
            <a:extLst>
              <a:ext uri="{FF2B5EF4-FFF2-40B4-BE49-F238E27FC236}">
                <a16:creationId xmlns:a16="http://schemas.microsoft.com/office/drawing/2014/main" id="{C5F09474-C5B8-CB68-6C8C-E7E7255FA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140" y="1501630"/>
            <a:ext cx="4591586" cy="4707219"/>
          </a:xfrm>
          <a:prstGeom prst="rect">
            <a:avLst/>
          </a:prstGeom>
        </p:spPr>
      </p:pic>
    </p:spTree>
    <p:extLst>
      <p:ext uri="{BB962C8B-B14F-4D97-AF65-F5344CB8AC3E}">
        <p14:creationId xmlns:p14="http://schemas.microsoft.com/office/powerpoint/2010/main" val="3399382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15.07.2023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42</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2460431" cy="468841"/>
          </a:xfrm>
          <a:solidFill>
            <a:srgbClr val="92D050"/>
          </a:solidFill>
        </p:spPr>
        <p:txBody>
          <a:bodyPr/>
          <a:lstStyle/>
          <a:p>
            <a:r>
              <a:rPr lang="de-DE" dirty="0"/>
              <a:t>Appendices</a:t>
            </a:r>
          </a:p>
        </p:txBody>
      </p:sp>
      <p:pic>
        <p:nvPicPr>
          <p:cNvPr id="18" name="Content Placeholder 17" descr="A screenshot of a chat&#10;&#10;Description automatically generated with low confidence">
            <a:extLst>
              <a:ext uri="{FF2B5EF4-FFF2-40B4-BE49-F238E27FC236}">
                <a16:creationId xmlns:a16="http://schemas.microsoft.com/office/drawing/2014/main" id="{B4AE41E5-51BF-C282-2472-0EA230A9CA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028" y="1419865"/>
            <a:ext cx="11078481" cy="4476103"/>
          </a:xfrm>
        </p:spPr>
      </p:pic>
    </p:spTree>
    <p:extLst>
      <p:ext uri="{BB962C8B-B14F-4D97-AF65-F5344CB8AC3E}">
        <p14:creationId xmlns:p14="http://schemas.microsoft.com/office/powerpoint/2010/main" val="7391936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127935" cy="594000"/>
          </a:xfrm>
          <a:solidFill>
            <a:srgbClr val="92D050"/>
          </a:solidFill>
        </p:spPr>
        <p:txBody>
          <a:bodyPr/>
          <a:lstStyle/>
          <a:p>
            <a:r>
              <a:rPr lang="de-DE" dirty="0"/>
              <a:t>7. BIBLIOGRAPHY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07</a:t>
            </a:r>
          </a:p>
        </p:txBody>
      </p:sp>
    </p:spTree>
    <p:extLst>
      <p:ext uri="{BB962C8B-B14F-4D97-AF65-F5344CB8AC3E}">
        <p14:creationId xmlns:p14="http://schemas.microsoft.com/office/powerpoint/2010/main" val="23552988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15.07.2023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44</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57532"/>
            <a:ext cx="11069236" cy="5515294"/>
          </a:xfrm>
        </p:spPr>
        <p:txBody>
          <a:bodyPr/>
          <a:lstStyle/>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Amazon Alexa - Wikipedia. (2014, November 6). Amazon Alexa - Wikipedia.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https://en.wikipedia.org/wiki/Amazon_Alexa</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BERT &amp;</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mdash</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transformers 3.0.2 documentation. (n.d.). BERT &amp;</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Mdash</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Transformers 3.0.2 Documentation.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https://huggingface.co/transformers/v3.0.2/model_doc/bert.html</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BERT. (n.d.). BERT.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https://huggingface.co/docs/transformers/v4.27.2/en/model_doc/bert</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Burkov</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(2019, January 1). The Hundred-Page Machine Learning Book.</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Burkov</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(2020, September 8). Machine Learning Engineering.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Carman. (2019, June 19). They Welcomed a Robot Into Their Family, Now They’re Mourning Its Death - the Verge.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https://www.theverge.com/2019/6/19/18682780/jibo-death-server-update-social-robot-mourning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Carman. (2020, July 23).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Jibo</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Jibo</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 the Verge.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https://www.theverge.com/2020/7/23/21325644/jibo-social-robot-ntt-disruptionfunding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Chauhan, V. K., Dahiya, K., &amp; Sharma, A. (2018, January 16). Problem formulations and solvers in linear SVM: a review - Artificial Intelligence Review. SpringerLink.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https://link.springer.com/article/10.1007/s10462-018-9614-6</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Chi-Square Statistic: How to Calculate It / Distribution. (2021). Statistics How To.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https://www.statisticshowto.com/probability-and-statistics/chi-square/</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Chi-square Test in Spreadsheets. 2019. Retrieved from https://www.datacamp.com/tutorial/chi-square-test-in-spreadsheets</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Dangeti</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P. (2017, July 21). Statistics for Machine Learning.</a:t>
            </a: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Dang, N. C., Moreno-García, M. N., &amp; De la </a:t>
            </a:r>
            <a:r>
              <a:rPr lang="en-ID" sz="1100" dirty="0" err="1">
                <a:solidFill>
                  <a:schemeClr val="tx1">
                    <a:lumMod val="75000"/>
                    <a:lumOff val="25000"/>
                  </a:schemeClr>
                </a:solidFill>
                <a:latin typeface="Arial" panose="020B0604020202020204" pitchFamily="34" charset="0"/>
                <a:cs typeface="Arial" panose="020B0604020202020204" pitchFamily="34" charset="0"/>
              </a:rPr>
              <a:t>Prieta</a:t>
            </a:r>
            <a:r>
              <a:rPr lang="en-ID" sz="1100" dirty="0">
                <a:solidFill>
                  <a:schemeClr val="tx1">
                    <a:lumMod val="75000"/>
                    <a:lumOff val="25000"/>
                  </a:schemeClr>
                </a:solidFill>
                <a:latin typeface="Arial" panose="020B0604020202020204" pitchFamily="34" charset="0"/>
                <a:cs typeface="Arial" panose="020B0604020202020204" pitchFamily="34" charset="0"/>
              </a:rPr>
              <a:t>, F. (2020, March 14). Sentiment Analysis Based on Deep Learning: A Comparative Study. Electronics, 9(3), 483. https://doi.org/10.3390/electronics9030483</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Digital Dream Labs. (n.d.). Digital Dream Labs.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https://www.digitaldreamlabs.com/</a:t>
            </a:r>
            <a:endParaRPr lang="en-ID" sz="1100" b="1" u="sng" kern="0" dirty="0">
              <a:solidFill>
                <a:schemeClr val="tx1">
                  <a:lumMod val="75000"/>
                  <a:lumOff val="25000"/>
                </a:schemeClr>
              </a:solidFill>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err="1">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DistilBERT</a:t>
            </a:r>
            <a:r>
              <a:rPr lang="en-ID" sz="1100"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 (n.d.). </a:t>
            </a:r>
            <a:r>
              <a:rPr lang="en-ID" sz="1100" dirty="0" err="1">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DistilBERT</a:t>
            </a:r>
            <a:r>
              <a:rPr lang="en-ID" sz="1100"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ID" sz="1100" u="sng"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https://huggingface.co/docs/transformers/v4.27.2/en/model_doc/distilbert</a:t>
            </a:r>
            <a:endParaRPr lang="en-ID" sz="1100" u="sng"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endParaRPr>
          </a:p>
          <a:p>
            <a:pPr marL="34925" marR="215900" indent="0">
              <a:lnSpc>
                <a:spcPct val="150000"/>
              </a:lnSpc>
              <a:spcBef>
                <a:spcPts val="355"/>
              </a:spcBef>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EMO -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LivingAi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(n.d.).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LivingAi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11">
                  <a:extLst>
                    <a:ext uri="{A12FA001-AC4F-418D-AE19-62706E023703}">
                      <ahyp:hlinkClr xmlns:ahyp="http://schemas.microsoft.com/office/drawing/2018/hyperlinkcolor" val="tx"/>
                    </a:ext>
                  </a:extLst>
                </a:hlinkClick>
              </a:rPr>
              <a:t>https://living.ai/emo/</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3981116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15.07.2023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45</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20792" y="888521"/>
            <a:ext cx="11095472" cy="5528154"/>
          </a:xfrm>
        </p:spPr>
        <p:txBody>
          <a:bodyPr/>
          <a:lstStyle/>
          <a:p>
            <a:pPr marL="34925" marR="215900" indent="0">
              <a:lnSpc>
                <a:spcPct val="150000"/>
              </a:lnSpc>
              <a:spcBef>
                <a:spcPts val="355"/>
              </a:spcBef>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Frost, J. (2022, January 26). Chi-Square Table. Statistics by Jim.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https://statisticsbyjim.com/hypothesis-testing/chi-square-table/</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G. (2020, July 23). 10 Techniques to Solve Imbalanced Classes in Machine Learning (Updated 2023). Analytics Vidhya.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G. (2020, July 23). 10 Techniques to Solve Imbalanced Classes in Machine Learning (Updated 2023). Analytics Vidhya.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Hanson, Rick. (2019). Taking in the Good vs. The Negativity Bias</a:t>
            </a:r>
            <a:endParaRPr lang="en-ID" sz="1100" dirty="0">
              <a:solidFill>
                <a:schemeClr val="tx1">
                  <a:lumMod val="75000"/>
                  <a:lumOff val="25000"/>
                </a:schemeClr>
              </a:solidFill>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Hutto, C., &amp; Gilbert, E. (2014, May 16). VADER: A Parsimonious Rule-Based Model for Sentiment Analysis of Social Media Text | Proceedings of the International AAAI Conference on Web and Social Media.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https://doi.org/10.1609/icwsm.v8i1.14550</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Joshua, S. (2022, April 25). How to combine multiple CSV files using Python for your analysis. Medium.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https://medium.com/@stella96joshua/how-to-combine-multiple-csv-files-using-python-for-your-analysis-a88017c6ff9e</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Hu. E. J.. Shen. Y.. Wallis. P.. Allen-Zhu. Z.. Li. Y.. Wang. S.. Wang. L.. &amp; Chen. W. (2021. June 17). </a:t>
            </a:r>
            <a:r>
              <a:rPr lang="en-ID" sz="1100" dirty="0" err="1">
                <a:solidFill>
                  <a:schemeClr val="tx1">
                    <a:lumMod val="75000"/>
                    <a:lumOff val="25000"/>
                  </a:schemeClr>
                </a:solidFill>
                <a:latin typeface="Arial" panose="020B0604020202020204" pitchFamily="34" charset="0"/>
                <a:cs typeface="Arial" panose="020B0604020202020204" pitchFamily="34" charset="0"/>
              </a:rPr>
              <a:t>LoRA</a:t>
            </a:r>
            <a:r>
              <a:rPr lang="en-ID" sz="1100" dirty="0">
                <a:solidFill>
                  <a:schemeClr val="tx1">
                    <a:lumMod val="75000"/>
                    <a:lumOff val="25000"/>
                  </a:schemeClr>
                </a:solidFill>
                <a:latin typeface="Arial" panose="020B0604020202020204" pitchFamily="34" charset="0"/>
                <a:cs typeface="Arial" panose="020B0604020202020204" pitchFamily="34" charset="0"/>
              </a:rPr>
              <a:t>: Low-Rank Adaptation of Large Language Models. arXiv.org. </a:t>
            </a:r>
            <a:r>
              <a:rPr lang="en-ID" sz="1100" dirty="0">
                <a:solidFill>
                  <a:schemeClr val="tx1">
                    <a:lumMod val="75000"/>
                    <a:lumOff val="25000"/>
                  </a:schemeClr>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https://arxiv.org/abs/2106.09685v2</a:t>
            </a:r>
            <a:endParaRPr lang="en-ID" sz="1100" dirty="0">
              <a:solidFill>
                <a:schemeClr val="tx1">
                  <a:lumMod val="75000"/>
                  <a:lumOff val="25000"/>
                </a:schemeClr>
              </a:solidFill>
              <a:latin typeface="Arial" panose="020B0604020202020204" pitchFamily="34" charset="0"/>
              <a:cs typeface="Arial" panose="020B0604020202020204" pitchFamily="34" charset="0"/>
            </a:endParaRPr>
          </a:p>
          <a:p>
            <a:pPr marL="34925" marR="215900" indent="0">
              <a:lnSpc>
                <a:spcPct val="150000"/>
              </a:lnSpc>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Hutchinson. B.. Ostendorf. M.. &amp; Fazel. M. (2011. September). Low Rank Language Models for Small Training Sets. IEEE Signal Processing Letters. 18(9). 489–492. </a:t>
            </a:r>
          </a:p>
          <a:p>
            <a:pPr marL="34925" marR="215900" indent="0">
              <a:lnSpc>
                <a:spcPct val="150000"/>
              </a:lnSpc>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Introducing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A foundational. 65-billion-parameter language model. (n.d.). Introducing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A Foundational. 65-billion-parameter Language Model. https://ai.facebook.com/blog/large-language-model-llama-meta-ai/ Joshua. S. (2022. April 25). How to combine multiple CSV files using Python for your analysis. Medium. Retrieved from https://medium.com/@stella96joshua/how-to-combinemultiple-csv-files-using-python-for-your-analysis-a88017c6ff9e</a:t>
            </a:r>
            <a:endParaRPr lang="en-ID" sz="110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Kuyda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(2017, July 21). The story of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the AI app that becomes you. YouTube.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https://www.youtube.com/watch?v=yQGqMVuAk04</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Low Rank Language Models for Small Training Sets. (n.d.). Low Rank Language Models for Small Training Sets | IEEE Journals &amp; Magazine | IEEE Xplore. https://doi.org/10.1109/lsp.2011.2160850 Metatext. (n.d.). Metatext. https://metatext.io/models/bert-base-uncased</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MUKHERJEE. (2022). The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Maths</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behind Linear SVC Classifier.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https://www.kaggle.com/code/soham1024/the-maths-behind-linear-svc-classifier</a:t>
            </a:r>
            <a:endParaRPr lang="de-DE" sz="11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40312541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15.07.2023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46</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14399"/>
            <a:ext cx="11069236" cy="5502275"/>
          </a:xfrm>
        </p:spPr>
        <p:txBody>
          <a:bodyPr/>
          <a:lstStyle/>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Mohri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M.,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Rostamizadeh</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Talwalkar, A., &amp; Bach, F. (2012, September 7). Foundations of Machine Learning.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Models - Hugging Face. (2022, November 16). Models - Hugging Face.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https://huggingface.co/models</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Nandi, S. (2021, July 1). Twitter Sentiment Analysis Using Machine Learning Approaches. Medium.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https://nandisoham2017.medium.com/twitter-sentiment-analysis-using-machine-learning-approaches-14fba1b8e357</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Mueller, J. P., &amp;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Massaron</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L. (2021, February 9). Machine Learning for Dummies. For Dummies.</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770"/>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OpenAI API. (n.d.). OpenAI API.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https://platform.openai.com</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 (2023, March 28). GitHub -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-cookbook: Examples and guides for using the OpenAI API. GitHub.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https://github.com/openai/openai-cookbook</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Pati, &amp; Pradhan. (2020, December 12). Comparison Between Machine Learning Algorithms Used for Sentiment Analysis. </a:t>
            </a:r>
            <a:r>
              <a:rPr lang="en-US" sz="1100" b="0" i="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IAEME Publication.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https://iaeme.com/Home/article_id/IJARET_11_12_026</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Raschka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(2015). Python Machine Learning Equation Reference.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https://github.com/rasbt/python-machine-learning-book</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Redjeki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&amp;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Widyarto</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(2022). View of Comparison of Seven Machine Learning Algorithms in the Classification of Public Opinion. View of Comparison of Seven Machine Learning Algorithms in the Classification of Public Opinion.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https://jurnal.ubd.ac.id/index.php/te/article/view/1046/526</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Rozin, P., &amp; Royzman, E. B. (2001, November).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Negativity Bias, Negativity Dominance, and Contagion. Personality and Social Psychology Review, 5(4), 296–320.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https://doi.org/10.1207/s15327957pspr0504_2</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R, P. K. M., &amp; Prabhu, J. (2018, September 1). Role of sentiment classification in sentiment analysis: A survey. ResearchGate. https://www.researchgate.net/publication/330192421_Role_of_sentiment_classification_in_ </a:t>
            </a:r>
            <a:r>
              <a:rPr lang="en-ID" sz="1100" dirty="0" err="1">
                <a:solidFill>
                  <a:schemeClr val="tx1">
                    <a:lumMod val="75000"/>
                    <a:lumOff val="25000"/>
                  </a:schemeClr>
                </a:solidFill>
                <a:latin typeface="Arial" panose="020B0604020202020204" pitchFamily="34" charset="0"/>
                <a:cs typeface="Arial" panose="020B0604020202020204" pitchFamily="34" charset="0"/>
              </a:rPr>
              <a:t>sentiment_analysis_A_survey</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Sanh, V., Debut, L.,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Chaumond</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J., &amp; Wolf, T. (2020, January 1). </a:t>
            </a:r>
            <a:r>
              <a:rPr lang="en-US" sz="1100" b="0" i="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[PDF] </a:t>
            </a:r>
            <a:r>
              <a:rPr lang="en-US" sz="1100" b="0" i="1"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i="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[PDF]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https://www.semanticscholar.org/paper/DistilBERT%2C-a-distilled-version-of-BERT%3A-smaller%2C-Sanh-Debut/a54b56af24bb4873ed0163b77df63b92bd018ddc</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0" indent="0">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276477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15.07.2023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47</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14399"/>
            <a:ext cx="11069236" cy="5502275"/>
          </a:xfrm>
        </p:spPr>
        <p:txBody>
          <a:bodyPr/>
          <a:lstStyle/>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Saying Goodbye To My Emo Robot. (2022, November 9). YouTube.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https://www.youtube.com/watch?v=JDQM6E4Vnbs</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Siemon, Strohmann, Khosrawi-Rad, Elshan, de Vreede, &amp; Meyer.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(2022, July 11). Why Do We Turn to Virtual Companions? A Text Mining Analysis of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Reviews. AIS Electronic Library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AISeL</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 AMCIS 2022 Proceedings: Why Do We Turn to Virtual Companions? A Text Mining Analysis of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Reviews.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https://aisel.aisnet.org/amcis2022/sig_hci/sig_hci/10/</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Sun, C., Qiu, X., Xu, Y., &amp; Huang, X. (2019, May 14). How to Fine-Tune BERT for Text Classification? arXiv.org.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https://arxiv.org/abs/1905.05583v3</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Tabel</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Chi Square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Atau</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Chi Square Table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Dalam</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Excel. (2012, July 1). Uji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Statistik</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Retrieved from https://www.statistikian.com/2012/07/chi-square-tabel-dalam-excel.html</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The 6 dimensions model of national culture by Geert Hofstede. (n.d.). Geert Hofstede.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https://geerthofstede.com/culture-geert-hofstede-gert-jan-hofstede/6d-model-of-national-culture/</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err="1">
                <a:solidFill>
                  <a:schemeClr val="tx1">
                    <a:lumMod val="75000"/>
                    <a:lumOff val="25000"/>
                  </a:schemeClr>
                </a:solidFill>
                <a:latin typeface="Arial" panose="020B0604020202020204" pitchFamily="34" charset="0"/>
                <a:cs typeface="Arial" panose="020B0604020202020204" pitchFamily="34" charset="0"/>
              </a:rPr>
              <a:t>TheBloke</a:t>
            </a:r>
            <a:r>
              <a:rPr lang="en-ID" sz="1100" dirty="0">
                <a:solidFill>
                  <a:schemeClr val="tx1">
                    <a:lumMod val="75000"/>
                    <a:lumOff val="25000"/>
                  </a:schemeClr>
                </a:solidFill>
                <a:latin typeface="Arial" panose="020B0604020202020204" pitchFamily="34" charset="0"/>
                <a:cs typeface="Arial" panose="020B0604020202020204" pitchFamily="34" charset="0"/>
              </a:rPr>
              <a:t>/vicuna-7B-1.1-HF · Hugging Face. (n.d.). </a:t>
            </a:r>
            <a:r>
              <a:rPr lang="en-ID" sz="1100" dirty="0" err="1">
                <a:solidFill>
                  <a:schemeClr val="tx1">
                    <a:lumMod val="75000"/>
                    <a:lumOff val="25000"/>
                  </a:schemeClr>
                </a:solidFill>
                <a:latin typeface="Arial" panose="020B0604020202020204" pitchFamily="34" charset="0"/>
                <a:cs typeface="Arial" panose="020B0604020202020204" pitchFamily="34" charset="0"/>
              </a:rPr>
              <a:t>TheBloke</a:t>
            </a:r>
            <a:r>
              <a:rPr lang="en-ID" sz="1100" dirty="0">
                <a:solidFill>
                  <a:schemeClr val="tx1">
                    <a:lumMod val="75000"/>
                    <a:lumOff val="25000"/>
                  </a:schemeClr>
                </a:solidFill>
                <a:latin typeface="Arial" panose="020B0604020202020204" pitchFamily="34" charset="0"/>
                <a:cs typeface="Arial" panose="020B0604020202020204" pitchFamily="34" charset="0"/>
              </a:rPr>
              <a:t>/vicuna-7B-1.1-HF · Hugging Face. https://huggingface.co/TheBloke/vicuna-7B-1.1-HF T. (2023. April 18). GitHub - </a:t>
            </a:r>
            <a:r>
              <a:rPr lang="en-ID" sz="1100" dirty="0" err="1">
                <a:solidFill>
                  <a:schemeClr val="tx1">
                    <a:lumMod val="75000"/>
                    <a:lumOff val="25000"/>
                  </a:schemeClr>
                </a:solidFill>
                <a:latin typeface="Arial" panose="020B0604020202020204" pitchFamily="34" charset="0"/>
                <a:cs typeface="Arial" panose="020B0604020202020204" pitchFamily="34" charset="0"/>
              </a:rPr>
              <a:t>tloen</a:t>
            </a:r>
            <a:r>
              <a:rPr lang="en-ID" sz="1100" dirty="0">
                <a:solidFill>
                  <a:schemeClr val="tx1">
                    <a:lumMod val="75000"/>
                    <a:lumOff val="25000"/>
                  </a:schemeClr>
                </a:solidFill>
                <a:latin typeface="Arial" panose="020B0604020202020204" pitchFamily="34" charset="0"/>
                <a:cs typeface="Arial" panose="020B0604020202020204" pitchFamily="34" charset="0"/>
              </a:rPr>
              <a:t>/alpaca-lora: Instruct-tune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on consumer hardware. GitHub. https://github.com/tloen/alpaca-lora </a:t>
            </a:r>
            <a:r>
              <a:rPr lang="en-ID" sz="1100" dirty="0" err="1">
                <a:solidFill>
                  <a:schemeClr val="tx1">
                    <a:lumMod val="75000"/>
                    <a:lumOff val="25000"/>
                  </a:schemeClr>
                </a:solidFill>
                <a:latin typeface="Arial" panose="020B0604020202020204" pitchFamily="34" charset="0"/>
                <a:cs typeface="Arial" panose="020B0604020202020204" pitchFamily="34" charset="0"/>
              </a:rPr>
              <a:t>Touvron</a:t>
            </a:r>
            <a:r>
              <a:rPr lang="en-ID" sz="1100" dirty="0">
                <a:solidFill>
                  <a:schemeClr val="tx1">
                    <a:lumMod val="75000"/>
                    <a:lumOff val="25000"/>
                  </a:schemeClr>
                </a:solidFill>
                <a:latin typeface="Arial" panose="020B0604020202020204" pitchFamily="34" charset="0"/>
                <a:cs typeface="Arial" panose="020B0604020202020204" pitchFamily="34" charset="0"/>
              </a:rPr>
              <a:t>. H.. </a:t>
            </a:r>
            <a:r>
              <a:rPr lang="en-ID" sz="1100" dirty="0" err="1">
                <a:solidFill>
                  <a:schemeClr val="tx1">
                    <a:lumMod val="75000"/>
                    <a:lumOff val="25000"/>
                  </a:schemeClr>
                </a:solidFill>
                <a:latin typeface="Arial" panose="020B0604020202020204" pitchFamily="34" charset="0"/>
                <a:cs typeface="Arial" panose="020B0604020202020204" pitchFamily="34" charset="0"/>
              </a:rPr>
              <a:t>Lavril</a:t>
            </a:r>
            <a:r>
              <a:rPr lang="en-ID" sz="1100" dirty="0">
                <a:solidFill>
                  <a:schemeClr val="tx1">
                    <a:lumMod val="75000"/>
                    <a:lumOff val="25000"/>
                  </a:schemeClr>
                </a:solidFill>
                <a:latin typeface="Arial" panose="020B0604020202020204" pitchFamily="34" charset="0"/>
                <a:cs typeface="Arial" panose="020B0604020202020204" pitchFamily="34" charset="0"/>
              </a:rPr>
              <a:t>. T.. </a:t>
            </a:r>
            <a:r>
              <a:rPr lang="en-ID" sz="1100" dirty="0" err="1">
                <a:solidFill>
                  <a:schemeClr val="tx1">
                    <a:lumMod val="75000"/>
                    <a:lumOff val="25000"/>
                  </a:schemeClr>
                </a:solidFill>
                <a:latin typeface="Arial" panose="020B0604020202020204" pitchFamily="34" charset="0"/>
                <a:cs typeface="Arial" panose="020B0604020202020204" pitchFamily="34" charset="0"/>
              </a:rPr>
              <a:t>Izacard</a:t>
            </a:r>
            <a:r>
              <a:rPr lang="en-ID" sz="1100" dirty="0">
                <a:solidFill>
                  <a:schemeClr val="tx1">
                    <a:lumMod val="75000"/>
                    <a:lumOff val="25000"/>
                  </a:schemeClr>
                </a:solidFill>
                <a:latin typeface="Arial" panose="020B0604020202020204" pitchFamily="34" charset="0"/>
                <a:cs typeface="Arial" panose="020B0604020202020204" pitchFamily="34" charset="0"/>
              </a:rPr>
              <a:t>. G.. Martinet. X.. </a:t>
            </a:r>
            <a:r>
              <a:rPr lang="en-ID" sz="1100" dirty="0" err="1">
                <a:solidFill>
                  <a:schemeClr val="tx1">
                    <a:lumMod val="75000"/>
                    <a:lumOff val="25000"/>
                  </a:schemeClr>
                </a:solidFill>
                <a:latin typeface="Arial" panose="020B0604020202020204" pitchFamily="34" charset="0"/>
                <a:cs typeface="Arial" panose="020B0604020202020204" pitchFamily="34" charset="0"/>
              </a:rPr>
              <a:t>Lachaux</a:t>
            </a:r>
            <a:r>
              <a:rPr lang="en-ID" sz="1100" dirty="0">
                <a:solidFill>
                  <a:schemeClr val="tx1">
                    <a:lumMod val="75000"/>
                    <a:lumOff val="25000"/>
                  </a:schemeClr>
                </a:solidFill>
                <a:latin typeface="Arial" panose="020B0604020202020204" pitchFamily="34" charset="0"/>
                <a:cs typeface="Arial" panose="020B0604020202020204" pitchFamily="34" charset="0"/>
              </a:rPr>
              <a:t>. M. A.. Lacroix. T.. </a:t>
            </a:r>
            <a:r>
              <a:rPr lang="en-ID" sz="1100" dirty="0" err="1">
                <a:solidFill>
                  <a:schemeClr val="tx1">
                    <a:lumMod val="75000"/>
                    <a:lumOff val="25000"/>
                  </a:schemeClr>
                </a:solidFill>
                <a:latin typeface="Arial" panose="020B0604020202020204" pitchFamily="34" charset="0"/>
                <a:cs typeface="Arial" panose="020B0604020202020204" pitchFamily="34" charset="0"/>
              </a:rPr>
              <a:t>Rozière</a:t>
            </a:r>
            <a:r>
              <a:rPr lang="en-ID" sz="1100" dirty="0">
                <a:solidFill>
                  <a:schemeClr val="tx1">
                    <a:lumMod val="75000"/>
                    <a:lumOff val="25000"/>
                  </a:schemeClr>
                </a:solidFill>
                <a:latin typeface="Arial" panose="020B0604020202020204" pitchFamily="34" charset="0"/>
                <a:cs typeface="Arial" panose="020B0604020202020204" pitchFamily="34" charset="0"/>
              </a:rPr>
              <a:t>. B.. Goyal. N.. Hambro. E.. Azhar. F.. Rodriguez. A.. </a:t>
            </a:r>
            <a:r>
              <a:rPr lang="en-ID" sz="1100" dirty="0" err="1">
                <a:solidFill>
                  <a:schemeClr val="tx1">
                    <a:lumMod val="75000"/>
                    <a:lumOff val="25000"/>
                  </a:schemeClr>
                </a:solidFill>
                <a:latin typeface="Arial" panose="020B0604020202020204" pitchFamily="34" charset="0"/>
                <a:cs typeface="Arial" panose="020B0604020202020204" pitchFamily="34" charset="0"/>
              </a:rPr>
              <a:t>Joulin</a:t>
            </a:r>
            <a:r>
              <a:rPr lang="en-ID" sz="1100" dirty="0">
                <a:solidFill>
                  <a:schemeClr val="tx1">
                    <a:lumMod val="75000"/>
                    <a:lumOff val="25000"/>
                  </a:schemeClr>
                </a:solidFill>
                <a:latin typeface="Arial" panose="020B0604020202020204" pitchFamily="34" charset="0"/>
                <a:cs typeface="Arial" panose="020B0604020202020204" pitchFamily="34" charset="0"/>
              </a:rPr>
              <a:t>. A.. Grave. E.. &amp; </a:t>
            </a:r>
            <a:r>
              <a:rPr lang="en-ID" sz="1100" dirty="0" err="1">
                <a:solidFill>
                  <a:schemeClr val="tx1">
                    <a:lumMod val="75000"/>
                    <a:lumOff val="25000"/>
                  </a:schemeClr>
                </a:solidFill>
                <a:latin typeface="Arial" panose="020B0604020202020204" pitchFamily="34" charset="0"/>
                <a:cs typeface="Arial" panose="020B0604020202020204" pitchFamily="34" charset="0"/>
              </a:rPr>
              <a:t>Lample</a:t>
            </a:r>
            <a:r>
              <a:rPr lang="en-ID" sz="1100" dirty="0">
                <a:solidFill>
                  <a:schemeClr val="tx1">
                    <a:lumMod val="75000"/>
                    <a:lumOff val="25000"/>
                  </a:schemeClr>
                </a:solidFill>
                <a:latin typeface="Arial" panose="020B0604020202020204" pitchFamily="34" charset="0"/>
                <a:cs typeface="Arial" panose="020B0604020202020204" pitchFamily="34" charset="0"/>
              </a:rPr>
              <a:t>. G. (2023. February 27).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Open and Efficient Foundation Language Models. arXiv.org. https://arxiv.org/abs/2302.13971v1</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udiprod</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(2007, February 5). SVM with polynomial kernel visualization. YouTube.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https://www.youtube.com/watch?v=3liCbRZPrZA</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Vicuna: An Open-Source Chatbot Impressing GPT-4 with 90%* ChatGPT Quality | LMSYS Org. (n.d.). Vicuna: An Open-Source Chatbot Impressing GPT-4 With 90%* ChatGPT Quality | LMSYS Org. https://lmsys.org/blog/2023-03-30-vicuna </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Vincent. (2020, January 5). Anki’s toy robots are being saved from a digital death. Anki’s Toy Robots Are Being Saved From a Digital Death - the Verge. https://www.theverge.com/2020/1/5/21050378/anki-vector-saved-shutdown-servers-assets-bought</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Vaswani, A.,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Shazeer</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N., Parmar, N.,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Uszkoreit</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J., Jones, L., Gomez, A. N., Kaiser, U., &amp;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Polosukhin</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I. (2017). </a:t>
            </a:r>
            <a:r>
              <a:rPr lang="en-US" sz="1100" i="1"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Attention is All you Need</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Attention Is All You Need.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https://proceedings.neurips.cc/paper_files/paper/2017/hash/3f5ee243547dee91fbd053c1c4a845aa-Abstract.html</a:t>
            </a:r>
            <a:endPar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ID" sz="1100" dirty="0" err="1">
                <a:solidFill>
                  <a:schemeClr val="tx1">
                    <a:lumMod val="75000"/>
                    <a:lumOff val="25000"/>
                  </a:schemeClr>
                </a:solidFill>
                <a:latin typeface="Arial" panose="020B0604020202020204" pitchFamily="34" charset="0"/>
                <a:cs typeface="Arial" panose="020B0604020202020204" pitchFamily="34" charset="0"/>
              </a:rPr>
              <a:t>Wankhade</a:t>
            </a:r>
            <a:r>
              <a:rPr lang="en-ID" sz="1100" dirty="0">
                <a:solidFill>
                  <a:schemeClr val="tx1">
                    <a:lumMod val="75000"/>
                    <a:lumOff val="25000"/>
                  </a:schemeClr>
                </a:solidFill>
                <a:latin typeface="Arial" panose="020B0604020202020204" pitchFamily="34" charset="0"/>
                <a:cs typeface="Arial" panose="020B0604020202020204" pitchFamily="34" charset="0"/>
              </a:rPr>
              <a:t>, M., Rao, A. C. S., &amp; Kulkarni, C. A. (2022, February 7). A survey on sentiment analysis methods, applications, and challenges. Artificial Intelligence Review; Springer </a:t>
            </a:r>
            <a:r>
              <a:rPr lang="en-ID" sz="1100" dirty="0" err="1">
                <a:solidFill>
                  <a:schemeClr val="tx1">
                    <a:lumMod val="75000"/>
                    <a:lumOff val="25000"/>
                  </a:schemeClr>
                </a:solidFill>
                <a:latin typeface="Arial" panose="020B0604020202020204" pitchFamily="34" charset="0"/>
                <a:cs typeface="Arial" panose="020B0604020202020204" pitchFamily="34" charset="0"/>
              </a:rPr>
              <a:t>Science+Business</a:t>
            </a:r>
            <a:r>
              <a:rPr lang="en-ID" sz="1100" dirty="0">
                <a:solidFill>
                  <a:schemeClr val="tx1">
                    <a:lumMod val="75000"/>
                    <a:lumOff val="25000"/>
                  </a:schemeClr>
                </a:solidFill>
                <a:latin typeface="Arial" panose="020B0604020202020204" pitchFamily="34" charset="0"/>
                <a:cs typeface="Arial" panose="020B0604020202020204" pitchFamily="34" charset="0"/>
              </a:rPr>
              <a:t> Media. https://doi.org/10.1007/s10462-022-10144-1 </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0" indent="0">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1719251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342DB58D-4019-F944-81DD-40D965AA5EB4}"/>
              </a:ext>
            </a:extLst>
          </p:cNvPr>
          <p:cNvSpPr>
            <a:spLocks noGrp="1"/>
          </p:cNvSpPr>
          <p:nvPr>
            <p:ph type="body" sz="quarter" idx="14"/>
          </p:nvPr>
        </p:nvSpPr>
        <p:spPr/>
        <p:txBody>
          <a:bodyPr/>
          <a:lstStyle/>
          <a:p>
            <a:r>
              <a:rPr lang="de-DE" dirty="0"/>
              <a:t>Matriculation Number: 32009177</a:t>
            </a:r>
            <a:br>
              <a:rPr lang="de-DE" dirty="0"/>
            </a:br>
            <a:r>
              <a:rPr lang="de-DE" dirty="0"/>
              <a:t>+62 81281536930</a:t>
            </a:r>
          </a:p>
          <a:p>
            <a:r>
              <a:rPr lang="de-DE" dirty="0"/>
              <a:t>Henny.purwadi@iubh.de</a:t>
            </a:r>
          </a:p>
        </p:txBody>
      </p:sp>
      <p:sp>
        <p:nvSpPr>
          <p:cNvPr id="4" name="Titel 3">
            <a:extLst>
              <a:ext uri="{FF2B5EF4-FFF2-40B4-BE49-F238E27FC236}">
                <a16:creationId xmlns:a16="http://schemas.microsoft.com/office/drawing/2014/main" id="{EF16A991-9A8D-414F-AF71-38CE9B0D57B6}"/>
              </a:ext>
            </a:extLst>
          </p:cNvPr>
          <p:cNvSpPr>
            <a:spLocks noGrp="1"/>
          </p:cNvSpPr>
          <p:nvPr>
            <p:ph type="ctrTitle"/>
          </p:nvPr>
        </p:nvSpPr>
        <p:spPr>
          <a:xfrm>
            <a:off x="0" y="2875367"/>
            <a:ext cx="4286660" cy="1125299"/>
          </a:xfrm>
          <a:solidFill>
            <a:srgbClr val="92D050"/>
          </a:solidFill>
        </p:spPr>
        <p:txBody>
          <a:bodyPr/>
          <a:lstStyle/>
          <a:p>
            <a:r>
              <a:rPr lang="de-DE" dirty="0"/>
              <a:t>THANKS</a:t>
            </a:r>
          </a:p>
        </p:txBody>
      </p:sp>
    </p:spTree>
    <p:extLst>
      <p:ext uri="{BB962C8B-B14F-4D97-AF65-F5344CB8AC3E}">
        <p14:creationId xmlns:p14="http://schemas.microsoft.com/office/powerpoint/2010/main" val="2517707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0984" cy="594000"/>
          </a:xfrm>
          <a:solidFill>
            <a:srgbClr val="92D050"/>
          </a:solidFill>
        </p:spPr>
        <p:txBody>
          <a:bodyPr/>
          <a:lstStyle/>
          <a:p>
            <a:r>
              <a:rPr lang="de-DE" dirty="0"/>
              <a:t>1. Introduction</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01</a:t>
            </a:r>
          </a:p>
        </p:txBody>
      </p:sp>
    </p:spTree>
    <p:extLst>
      <p:ext uri="{BB962C8B-B14F-4D97-AF65-F5344CB8AC3E}">
        <p14:creationId xmlns:p14="http://schemas.microsoft.com/office/powerpoint/2010/main" val="2892216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15.07.2023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6</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3988175" cy="621375"/>
          </a:xfrm>
          <a:solidFill>
            <a:srgbClr val="92D050"/>
          </a:solidFill>
        </p:spPr>
        <p:txBody>
          <a:bodyPr wrap="square">
            <a:normAutofit/>
          </a:bodyPr>
          <a:lstStyle/>
          <a:p>
            <a:r>
              <a:rPr lang="de-DE" dirty="0"/>
              <a:t>RESEARCH QUESTIONs</a:t>
            </a:r>
          </a:p>
        </p:txBody>
      </p:sp>
      <p:graphicFrame>
        <p:nvGraphicFramePr>
          <p:cNvPr id="8" name="Inhaltsplatzhalter 4">
            <a:extLst>
              <a:ext uri="{FF2B5EF4-FFF2-40B4-BE49-F238E27FC236}">
                <a16:creationId xmlns:a16="http://schemas.microsoft.com/office/drawing/2014/main" id="{C7C3EFB9-704E-793A-1151-D878ADD7B1CD}"/>
              </a:ext>
            </a:extLst>
          </p:cNvPr>
          <p:cNvGraphicFramePr>
            <a:graphicFrameLocks noGrp="1"/>
          </p:cNvGraphicFramePr>
          <p:nvPr>
            <p:ph idx="1"/>
            <p:extLst>
              <p:ext uri="{D42A27DB-BD31-4B8C-83A1-F6EECF244321}">
                <p14:modId xmlns:p14="http://schemas.microsoft.com/office/powerpoint/2010/main" val="2071394140"/>
              </p:ext>
            </p:extLst>
          </p:nvPr>
        </p:nvGraphicFramePr>
        <p:xfrm>
          <a:off x="420792" y="948906"/>
          <a:ext cx="11280385" cy="3162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905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302936" cy="594000"/>
          </a:xfrm>
          <a:solidFill>
            <a:srgbClr val="92D050"/>
          </a:solidFill>
        </p:spPr>
        <p:txBody>
          <a:bodyPr/>
          <a:lstStyle/>
          <a:p>
            <a:r>
              <a:rPr lang="de-DE" dirty="0"/>
              <a:t>2. Literature Review</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02</a:t>
            </a:r>
          </a:p>
        </p:txBody>
      </p:sp>
    </p:spTree>
    <p:extLst>
      <p:ext uri="{BB962C8B-B14F-4D97-AF65-F5344CB8AC3E}">
        <p14:creationId xmlns:p14="http://schemas.microsoft.com/office/powerpoint/2010/main" val="3867133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15.07.2023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vert="horz" lIns="0" tIns="0" rIns="0" bIns="0" rtlCol="0" anchor="t" anchorCtr="0">
            <a:normAutofit/>
          </a:bodyPr>
          <a:lstStyle/>
          <a:p>
            <a:pPr>
              <a:spcAft>
                <a:spcPts val="600"/>
              </a:spcAft>
            </a:pPr>
            <a:fld id="{19C38A61-2AC7-4B0E-B80F-DDADD701BB40}" type="slidenum">
              <a:rPr lang="de-DE" smtClean="0"/>
              <a:pPr>
                <a:spcAft>
                  <a:spcPts val="600"/>
                </a:spcAft>
              </a:pPr>
              <a:t>8</a:t>
            </a:fld>
            <a:endParaRPr lang="de-DE"/>
          </a:p>
        </p:txBody>
      </p:sp>
      <p:graphicFrame>
        <p:nvGraphicFramePr>
          <p:cNvPr id="10" name="Inhaltsplatzhalter 4">
            <a:extLst>
              <a:ext uri="{FF2B5EF4-FFF2-40B4-BE49-F238E27FC236}">
                <a16:creationId xmlns:a16="http://schemas.microsoft.com/office/drawing/2014/main" id="{00711FCD-B246-3EAD-D91E-8F472E353CE3}"/>
              </a:ext>
            </a:extLst>
          </p:cNvPr>
          <p:cNvGraphicFramePr>
            <a:graphicFrameLocks noGrp="1"/>
          </p:cNvGraphicFramePr>
          <p:nvPr>
            <p:ph idx="1"/>
            <p:extLst>
              <p:ext uri="{D42A27DB-BD31-4B8C-83A1-F6EECF244321}">
                <p14:modId xmlns:p14="http://schemas.microsoft.com/office/powerpoint/2010/main" val="2389924791"/>
              </p:ext>
            </p:extLst>
          </p:nvPr>
        </p:nvGraphicFramePr>
        <p:xfrm>
          <a:off x="447028" y="1828800"/>
          <a:ext cx="11241764" cy="3813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8" y="342783"/>
            <a:ext cx="9653902" cy="458484"/>
          </a:xfrm>
          <a:solidFill>
            <a:srgbClr val="92D050"/>
          </a:solidFill>
        </p:spPr>
        <p:txBody>
          <a:bodyPr wrap="square" lIns="0" tIns="0" rIns="0" bIns="0">
            <a:normAutofit fontScale="90000"/>
          </a:bodyPr>
          <a:lstStyle/>
          <a:p>
            <a:pPr marL="215900" marR="215900">
              <a:spcAft>
                <a:spcPts val="0"/>
              </a:spcAft>
            </a:pPr>
            <a:r>
              <a:rPr lang="de-DE" sz="3100" b="1" kern="1200" cap="all" spc="-20" baseline="0" dirty="0">
                <a:effectLst/>
                <a:latin typeface="Source Sans Pro Bold" panose="020B0703030503020204" pitchFamily="34" charset="0"/>
                <a:ea typeface="+mj-ea"/>
                <a:cs typeface="+mj-cs"/>
              </a:rPr>
              <a:t>2.1   Overview of Relevant Previous Studies</a:t>
            </a:r>
            <a:br>
              <a:rPr lang="de-DE" sz="1900" b="1" kern="1200" cap="all" spc="-20" baseline="0" dirty="0">
                <a:effectLst/>
                <a:latin typeface="Source Sans Pro Bold" panose="020B0703030503020204" pitchFamily="34" charset="0"/>
                <a:ea typeface="+mj-ea"/>
                <a:cs typeface="+mj-cs"/>
              </a:rPr>
            </a:br>
            <a:br>
              <a:rPr lang="de-DE" sz="1900" kern="1200" cap="all" spc="-20" baseline="0" dirty="0">
                <a:effectLst/>
                <a:latin typeface="Source Sans Pro Bold" panose="020B0703030503020204" pitchFamily="34" charset="0"/>
                <a:ea typeface="+mj-ea"/>
                <a:cs typeface="+mj-cs"/>
              </a:rPr>
            </a:br>
            <a:endParaRPr lang="de-DE" sz="1900" kern="1200" cap="all" spc="-20" baseline="0" dirty="0">
              <a:latin typeface="Source Sans Pro Bold" panose="020B0703030503020204" pitchFamily="34" charset="0"/>
              <a:ea typeface="+mj-ea"/>
              <a:cs typeface="+mj-cs"/>
            </a:endParaRPr>
          </a:p>
        </p:txBody>
      </p:sp>
      <p:sp>
        <p:nvSpPr>
          <p:cNvPr id="17" name="TextBox 16">
            <a:extLst>
              <a:ext uri="{FF2B5EF4-FFF2-40B4-BE49-F238E27FC236}">
                <a16:creationId xmlns:a16="http://schemas.microsoft.com/office/drawing/2014/main" id="{6DE45608-E7B2-8CE5-62B2-8B12277C3C1A}"/>
              </a:ext>
            </a:extLst>
          </p:cNvPr>
          <p:cNvSpPr txBox="1"/>
          <p:nvPr/>
        </p:nvSpPr>
        <p:spPr>
          <a:xfrm>
            <a:off x="698739" y="5641831"/>
            <a:ext cx="10745115" cy="305313"/>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lang="de-DE" sz="1000" b="1" dirty="0">
                <a:effectLst/>
                <a:latin typeface="Arial" panose="020B0604020202020204" pitchFamily="34" charset="0"/>
                <a:cs typeface="Arial" panose="020B0604020202020204" pitchFamily="34" charset="0"/>
              </a:rPr>
              <a:t>Source: Siemon, Strohmann, Khosrawi-Rad, Elshan, de Vreede, &amp; Meyer. (2022, July 11). Why Do We Turn to Virtual Companions? A Text Mining Analysis of Replika Reviews.</a:t>
            </a:r>
          </a:p>
        </p:txBody>
      </p:sp>
      <p:sp>
        <p:nvSpPr>
          <p:cNvPr id="5" name="TextBox 4">
            <a:extLst>
              <a:ext uri="{FF2B5EF4-FFF2-40B4-BE49-F238E27FC236}">
                <a16:creationId xmlns:a16="http://schemas.microsoft.com/office/drawing/2014/main" id="{FBCB1395-78A4-7317-8039-FD0F963B5B61}"/>
              </a:ext>
            </a:extLst>
          </p:cNvPr>
          <p:cNvSpPr txBox="1"/>
          <p:nvPr/>
        </p:nvSpPr>
        <p:spPr>
          <a:xfrm>
            <a:off x="496647" y="1013637"/>
            <a:ext cx="10830572" cy="646331"/>
          </a:xfrm>
          <a:prstGeom prst="rect">
            <a:avLst/>
          </a:prstGeom>
          <a:noFill/>
          <a:ln>
            <a:noFill/>
          </a:ln>
        </p:spPr>
        <p:txBody>
          <a:bodyPr wrap="square">
            <a:spAutoFit/>
          </a:bodyPr>
          <a:lstStyle/>
          <a:p>
            <a:r>
              <a:rPr lang="de-DE" sz="2000" b="1" dirty="0">
                <a:effectLst/>
                <a:latin typeface="Arial" panose="020B0604020202020204" pitchFamily="34" charset="0"/>
                <a:cs typeface="Arial" panose="020B0604020202020204" pitchFamily="34" charset="0"/>
              </a:rPr>
              <a:t>Why Do We Turn to Virtual Companions? A Text Mining Analysis of Replika Reviews</a:t>
            </a:r>
            <a:r>
              <a:rPr lang="de-DE" b="1" dirty="0">
                <a:effectLst/>
                <a:latin typeface="Arial" panose="020B0604020202020204" pitchFamily="34" charset="0"/>
                <a:cs typeface="Arial" panose="020B0604020202020204" pitchFamily="34" charset="0"/>
              </a:rPr>
              <a:t>.</a:t>
            </a:r>
            <a:br>
              <a:rPr lang="de-DE" sz="1800" b="1" dirty="0">
                <a:effectLst/>
                <a:latin typeface="Arial" panose="020B0604020202020204" pitchFamily="34" charset="0"/>
                <a:cs typeface="Arial" panose="020B0604020202020204" pitchFamily="34" charset="0"/>
              </a:rPr>
            </a:br>
            <a:r>
              <a:rPr lang="de-DE" sz="1600" b="1" dirty="0">
                <a:effectLst/>
                <a:latin typeface="Arial" panose="020B0604020202020204" pitchFamily="34" charset="0"/>
                <a:cs typeface="Arial" panose="020B0604020202020204" pitchFamily="34" charset="0"/>
              </a:rPr>
              <a:t>Siemon, Strohmann, Khosrawi-Rad, Elshan, de Vreede, &amp; Meyer. (2022, July 11).</a:t>
            </a:r>
            <a:endParaRPr lang="en-ID" dirty="0"/>
          </a:p>
        </p:txBody>
      </p:sp>
    </p:spTree>
    <p:extLst>
      <p:ext uri="{BB962C8B-B14F-4D97-AF65-F5344CB8AC3E}">
        <p14:creationId xmlns:p14="http://schemas.microsoft.com/office/powerpoint/2010/main" val="2658955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15.07.2023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9</a:t>
            </a:fld>
            <a:endParaRPr lang="de-DE"/>
          </a:p>
        </p:txBody>
      </p:sp>
      <p:pic>
        <p:nvPicPr>
          <p:cNvPr id="13" name="Content Placeholder 12" descr="Chart, bar chart, histogram&#10;&#10;Description automatically generated">
            <a:extLst>
              <a:ext uri="{FF2B5EF4-FFF2-40B4-BE49-F238E27FC236}">
                <a16:creationId xmlns:a16="http://schemas.microsoft.com/office/drawing/2014/main" id="{E18A6697-A35B-D938-A5B6-98B6E81374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675" y="1679958"/>
            <a:ext cx="5943890" cy="4411641"/>
          </a:xfrm>
          <a:noFill/>
        </p:spPr>
      </p:pic>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7" y="342783"/>
            <a:ext cx="4828919" cy="599970"/>
          </a:xfrm>
          <a:solidFill>
            <a:srgbClr val="92D050"/>
          </a:solidFill>
        </p:spPr>
        <p:txBody>
          <a:bodyPr wrap="square">
            <a:normAutofit fontScale="90000"/>
          </a:bodyPr>
          <a:lstStyle/>
          <a:p>
            <a:pPr marL="215900" marR="215900">
              <a:spcBef>
                <a:spcPts val="765"/>
              </a:spcBef>
              <a:spcAft>
                <a:spcPts val="0"/>
              </a:spcAft>
            </a:pPr>
            <a:r>
              <a:rPr lang="en-ID" sz="3600" b="1" i="0" u="none" strike="noStrike" cap="none" spc="0" dirty="0">
                <a:effectLst/>
                <a:latin typeface="+mj-lt"/>
                <a:ea typeface="Times New Roman" panose="02020603050405020304" pitchFamily="18" charset="0"/>
                <a:cs typeface="Arial" panose="020B0604020202020204" pitchFamily="34" charset="0"/>
              </a:rPr>
              <a:t>Previous Study Results</a:t>
            </a:r>
            <a:br>
              <a:rPr lang="en-US" sz="1900" b="1" dirty="0">
                <a:effectLst/>
              </a:rPr>
            </a:br>
            <a:br>
              <a:rPr lang="en-ID" sz="1900" dirty="0">
                <a:effectLst/>
              </a:rPr>
            </a:br>
            <a:endParaRPr lang="de-DE" sz="1900" dirty="0"/>
          </a:p>
        </p:txBody>
      </p:sp>
      <p:pic>
        <p:nvPicPr>
          <p:cNvPr id="15" name="Picture 14" descr="Table&#10;&#10;Description automatically generated">
            <a:extLst>
              <a:ext uri="{FF2B5EF4-FFF2-40B4-BE49-F238E27FC236}">
                <a16:creationId xmlns:a16="http://schemas.microsoft.com/office/drawing/2014/main" id="{DC1A68F5-0AF5-5FFE-13F2-881125D5D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302" y="4367023"/>
            <a:ext cx="5400000" cy="1458000"/>
          </a:xfrm>
          <a:prstGeom prst="rect">
            <a:avLst/>
          </a:prstGeom>
          <a:noFill/>
        </p:spPr>
      </p:pic>
      <p:sp>
        <p:nvSpPr>
          <p:cNvPr id="7" name="TextBox 6">
            <a:extLst>
              <a:ext uri="{FF2B5EF4-FFF2-40B4-BE49-F238E27FC236}">
                <a16:creationId xmlns:a16="http://schemas.microsoft.com/office/drawing/2014/main" id="{EA22AD22-C5B4-E08A-453B-719EF2566E97}"/>
              </a:ext>
            </a:extLst>
          </p:cNvPr>
          <p:cNvSpPr txBox="1"/>
          <p:nvPr/>
        </p:nvSpPr>
        <p:spPr>
          <a:xfrm>
            <a:off x="524539" y="1126689"/>
            <a:ext cx="6507126" cy="369332"/>
          </a:xfrm>
          <a:prstGeom prst="rect">
            <a:avLst/>
          </a:prstGeom>
          <a:noFill/>
          <a:ln>
            <a:noFill/>
          </a:ln>
        </p:spPr>
        <p:txBody>
          <a:bodyPr wrap="square">
            <a:spAutoFit/>
          </a:bodyPr>
          <a:lstStyle/>
          <a:p>
            <a:r>
              <a:rPr lang="en-ID" b="1" dirty="0">
                <a:solidFill>
                  <a:srgbClr val="252525"/>
                </a:solidFill>
                <a:effectLst/>
              </a:rPr>
              <a:t>Previous study results show more positive sentiments.</a:t>
            </a:r>
            <a:endParaRPr lang="en-ID" dirty="0"/>
          </a:p>
        </p:txBody>
      </p:sp>
      <p:pic>
        <p:nvPicPr>
          <p:cNvPr id="8" name="Picture 7">
            <a:extLst>
              <a:ext uri="{FF2B5EF4-FFF2-40B4-BE49-F238E27FC236}">
                <a16:creationId xmlns:a16="http://schemas.microsoft.com/office/drawing/2014/main" id="{F91C0A13-B440-376F-49F2-F5E8BA8187E1}"/>
              </a:ext>
            </a:extLst>
          </p:cNvPr>
          <p:cNvPicPr>
            <a:picLocks noChangeAspect="1"/>
          </p:cNvPicPr>
          <p:nvPr/>
        </p:nvPicPr>
        <p:blipFill>
          <a:blip r:embed="rId4"/>
          <a:stretch>
            <a:fillRect/>
          </a:stretch>
        </p:blipFill>
        <p:spPr>
          <a:xfrm>
            <a:off x="681028" y="6202082"/>
            <a:ext cx="10821338" cy="310923"/>
          </a:xfrm>
          <a:prstGeom prst="rect">
            <a:avLst/>
          </a:prstGeom>
        </p:spPr>
      </p:pic>
    </p:spTree>
    <p:extLst>
      <p:ext uri="{BB962C8B-B14F-4D97-AF65-F5344CB8AC3E}">
        <p14:creationId xmlns:p14="http://schemas.microsoft.com/office/powerpoint/2010/main" val="570291186"/>
      </p:ext>
    </p:extLst>
  </p:cSld>
  <p:clrMapOvr>
    <a:masterClrMapping/>
  </p:clrMapOvr>
</p:sld>
</file>

<file path=ppt/theme/theme1.xml><?xml version="1.0" encoding="utf-8"?>
<a:theme xmlns:a="http://schemas.openxmlformats.org/drawingml/2006/main" name="IUBH">
  <a:themeElements>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fontScheme name="IUBH">
      <a:majorFont>
        <a:latin typeface="Source Sans Pro 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accent1"/>
          </a:solidFill>
          <a:tailEnd type="none" w="lg" len="sm"/>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lIns="0" tIns="0" rIns="0" bIns="0" rtlCol="0">
        <a:spAutoFit/>
      </a:bodyPr>
      <a:lstStyle>
        <a:defPPr algn="l">
          <a:lnSpc>
            <a:spcPct val="120000"/>
          </a:lnSpc>
          <a:defRPr sz="1700" dirty="0" smtClean="0"/>
        </a:defPPr>
      </a:lstStyle>
    </a:txDef>
  </a:objectDefaults>
  <a:extraClrSchemeLst>
    <a:extraClrScheme>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extraClrScheme>
    <a:extraClrScheme>
      <a:clrScheme name="IUBH Pink">
        <a:dk1>
          <a:srgbClr val="1D1D1F"/>
        </a:dk1>
        <a:lt1>
          <a:srgbClr val="FFFFFF"/>
        </a:lt1>
        <a:dk2>
          <a:srgbClr val="E837E4"/>
        </a:dk2>
        <a:lt2>
          <a:srgbClr val="C2C2C8"/>
        </a:lt2>
        <a:accent1>
          <a:srgbClr val="FE4DF9"/>
        </a:accent1>
        <a:accent2>
          <a:srgbClr val="575E62"/>
        </a:accent2>
        <a:accent3>
          <a:srgbClr val="C2C2C8"/>
        </a:accent3>
        <a:accent4>
          <a:srgbClr val="FE8BFB"/>
        </a:accent4>
        <a:accent5>
          <a:srgbClr val="AAAEB0"/>
        </a:accent5>
        <a:accent6>
          <a:srgbClr val="E0E0E3"/>
        </a:accent6>
        <a:hlink>
          <a:srgbClr val="575E62"/>
        </a:hlink>
        <a:folHlink>
          <a:srgbClr val="575E62"/>
        </a:folHlink>
      </a:clrScheme>
    </a:extraClrScheme>
    <a:extraClrScheme>
      <a:clrScheme name="IUBH Red">
        <a:dk1>
          <a:srgbClr val="1D1D1F"/>
        </a:dk1>
        <a:lt1>
          <a:srgbClr val="FFFFFF"/>
        </a:lt1>
        <a:dk2>
          <a:srgbClr val="E63D4B"/>
        </a:dk2>
        <a:lt2>
          <a:srgbClr val="C2C2C8"/>
        </a:lt2>
        <a:accent1>
          <a:srgbClr val="FF4757"/>
        </a:accent1>
        <a:accent2>
          <a:srgbClr val="575E62"/>
        </a:accent2>
        <a:accent3>
          <a:srgbClr val="C2C2C8"/>
        </a:accent3>
        <a:accent4>
          <a:srgbClr val="FF8792"/>
        </a:accent4>
        <a:accent5>
          <a:srgbClr val="AAAEB0"/>
        </a:accent5>
        <a:accent6>
          <a:srgbClr val="E0E0E3"/>
        </a:accent6>
        <a:hlink>
          <a:srgbClr val="575E62"/>
        </a:hlink>
        <a:folHlink>
          <a:srgbClr val="575E62"/>
        </a:folHlink>
      </a:clrScheme>
    </a:extraClrScheme>
    <a:extraClrScheme>
      <a:clrScheme name="IUBH Orange">
        <a:dk1>
          <a:srgbClr val="1D1D1F"/>
        </a:dk1>
        <a:lt1>
          <a:srgbClr val="FFFFFF"/>
        </a:lt1>
        <a:dk2>
          <a:srgbClr val="FF8D00"/>
        </a:dk2>
        <a:lt2>
          <a:srgbClr val="C2C2C8"/>
        </a:lt2>
        <a:accent1>
          <a:srgbClr val="FFA73A"/>
        </a:accent1>
        <a:accent2>
          <a:srgbClr val="575E62"/>
        </a:accent2>
        <a:accent3>
          <a:srgbClr val="C2C2C8"/>
        </a:accent3>
        <a:accent4>
          <a:srgbClr val="FFC67F"/>
        </a:accent4>
        <a:accent5>
          <a:srgbClr val="AAAEB0"/>
        </a:accent5>
        <a:accent6>
          <a:srgbClr val="E0E0E3"/>
        </a:accent6>
        <a:hlink>
          <a:srgbClr val="575E62"/>
        </a:hlink>
        <a:folHlink>
          <a:srgbClr val="575E62"/>
        </a:folHlink>
      </a:clrScheme>
    </a:extraClrScheme>
    <a:extraClrScheme>
      <a:clrScheme name="IUBH Yellow">
        <a:dk1>
          <a:srgbClr val="1D1D1F"/>
        </a:dk1>
        <a:lt1>
          <a:srgbClr val="FFFFFF"/>
        </a:lt1>
        <a:dk2>
          <a:srgbClr val="F0EF00"/>
        </a:dk2>
        <a:lt2>
          <a:srgbClr val="C2C2C8"/>
        </a:lt2>
        <a:accent1>
          <a:srgbClr val="FFFE4E"/>
        </a:accent1>
        <a:accent2>
          <a:srgbClr val="575E62"/>
        </a:accent2>
        <a:accent3>
          <a:srgbClr val="C2C2C8"/>
        </a:accent3>
        <a:accent4>
          <a:srgbClr val="FFFE8C"/>
        </a:accent4>
        <a:accent5>
          <a:srgbClr val="AAAEB0"/>
        </a:accent5>
        <a:accent6>
          <a:srgbClr val="E0E0E3"/>
        </a:accent6>
        <a:hlink>
          <a:srgbClr val="575E62"/>
        </a:hlink>
        <a:folHlink>
          <a:srgbClr val="575E62"/>
        </a:folHlink>
      </a:clrScheme>
    </a:extraClrScheme>
    <a:extraClrScheme>
      <a:clrScheme name="IUBH Blue">
        <a:dk1>
          <a:srgbClr val="1D1D1F"/>
        </a:dk1>
        <a:lt1>
          <a:srgbClr val="FFFFFF"/>
        </a:lt1>
        <a:dk2>
          <a:srgbClr val="00E8ED"/>
        </a:dk2>
        <a:lt2>
          <a:srgbClr val="C2C2C8"/>
        </a:lt2>
        <a:accent1>
          <a:srgbClr val="4DFBFF"/>
        </a:accent1>
        <a:accent2>
          <a:srgbClr val="575E62"/>
        </a:accent2>
        <a:accent3>
          <a:srgbClr val="C2C2C8"/>
        </a:accent3>
        <a:accent4>
          <a:srgbClr val="8BFCFF"/>
        </a:accent4>
        <a:accent5>
          <a:srgbClr val="AAAEB0"/>
        </a:accent5>
        <a:accent6>
          <a:srgbClr val="E0E0E3"/>
        </a:accent6>
        <a:hlink>
          <a:srgbClr val="575E62"/>
        </a:hlink>
        <a:folHlink>
          <a:srgbClr val="575E62"/>
        </a:folHlink>
      </a:clrScheme>
    </a:extraClrScheme>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Vorlage_IU_PPT_DE [Schreibgeschützt]" id="{6A59F75B-0B2C-48B9-9793-8CDBA258C041}" vid="{CEE1C887-09AB-49AC-986D-572888567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Regular" panose="020F0302020204030204"/>
        <a:ea typeface=""/>
        <a:cs typeface=""/>
        <a:font script="Jpan" typeface="游ゴシック Regular"/>
        <a:font script="Hang" typeface="맑은 고딕"/>
        <a:font script="Hans" typeface="等线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C6F4F09D5E2AC64BBD5E353DF3A6BD2C" ma:contentTypeVersion="9" ma:contentTypeDescription="Ein neues Dokument erstellen." ma:contentTypeScope="" ma:versionID="ccbfacad4b97377291960bf37d06ec76">
  <xsd:schema xmlns:xsd="http://www.w3.org/2001/XMLSchema" xmlns:xs="http://www.w3.org/2001/XMLSchema" xmlns:p="http://schemas.microsoft.com/office/2006/metadata/properties" xmlns:ns2="6e5a2e6e-96f7-468b-a910-98ce01040199" xmlns:ns3="13ef8ee5-b5e8-4ddf-8486-5109f5fc4ca8" targetNamespace="http://schemas.microsoft.com/office/2006/metadata/properties" ma:root="true" ma:fieldsID="38be55f3d99007718a84090762da9541" ns2:_="" ns3:_="">
    <xsd:import namespace="6e5a2e6e-96f7-468b-a910-98ce01040199"/>
    <xsd:import namespace="13ef8ee5-b5e8-4ddf-8486-5109f5fc4ca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5a2e6e-96f7-468b-a910-98ce010401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ef8ee5-b5e8-4ddf-8486-5109f5fc4ca8"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D8FA69-3177-4041-A617-B11B3A200C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5a2e6e-96f7-468b-a910-98ce01040199"/>
    <ds:schemaRef ds:uri="13ef8ee5-b5e8-4ddf-8486-5109f5fc4c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99CF73F-0712-4767-8D8D-5F28BFCBEBA8}">
  <ds:schemaRefs>
    <ds:schemaRef ds:uri="http://purl.org/dc/elements/1.1/"/>
    <ds:schemaRef ds:uri="http://schemas.microsoft.com/office/2006/metadata/properties"/>
    <ds:schemaRef ds:uri="13ef8ee5-b5e8-4ddf-8486-5109f5fc4ca8"/>
    <ds:schemaRef ds:uri="6e5a2e6e-96f7-468b-a910-98ce01040199"/>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B652D68B-0708-4E50-9281-330507CC2E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KOLLOQUIUM_IU_PPT_DE</Template>
  <TotalTime>892</TotalTime>
  <Words>4822</Words>
  <Application>Microsoft Office PowerPoint</Application>
  <PresentationFormat>Widescreen</PresentationFormat>
  <Paragraphs>525</Paragraphs>
  <Slides>48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Source Serif Pro</vt:lpstr>
      <vt:lpstr>Source Sans Pro</vt:lpstr>
      <vt:lpstr>Calibri</vt:lpstr>
      <vt:lpstr>Palatino Linotype</vt:lpstr>
      <vt:lpstr>Wingdings</vt:lpstr>
      <vt:lpstr>Symbol</vt:lpstr>
      <vt:lpstr>Arial</vt:lpstr>
      <vt:lpstr>Source Sans Pro Bold</vt:lpstr>
      <vt:lpstr>IUBH</vt:lpstr>
      <vt:lpstr>A Comparative Sentiment Analysis of</vt:lpstr>
      <vt:lpstr>Agenda fOr THESIS</vt:lpstr>
      <vt:lpstr>PowerPoint Presentation</vt:lpstr>
      <vt:lpstr>Abstract</vt:lpstr>
      <vt:lpstr>1. Introduction</vt:lpstr>
      <vt:lpstr>RESEARCH QUESTIONs</vt:lpstr>
      <vt:lpstr>2. Literature Review</vt:lpstr>
      <vt:lpstr>2.1   Overview of Relevant Previous Studies  </vt:lpstr>
      <vt:lpstr>Previous Study Results  </vt:lpstr>
      <vt:lpstr>2.2   Terminology and Definitions   </vt:lpstr>
      <vt:lpstr>SENTIMENT ANALYSIS   </vt:lpstr>
      <vt:lpstr>3. Methodology</vt:lpstr>
      <vt:lpstr>3. Methodology</vt:lpstr>
      <vt:lpstr>4. RESULTS FINDINGS </vt:lpstr>
      <vt:lpstr>4.1. Labeled Data Preparation </vt:lpstr>
      <vt:lpstr>4.2. Performance EvaluatioN &amp; MODEL SELECTION</vt:lpstr>
      <vt:lpstr>4.2. Performance EvaluatioN &amp; MODEL SELECTION</vt:lpstr>
      <vt:lpstr>Classification Report</vt:lpstr>
      <vt:lpstr>4.2. Performance EvaluatioN &amp; MODEL SELECTION</vt:lpstr>
      <vt:lpstr>4.2. Performance EvaluatioN &amp; MODEL SELECTION</vt:lpstr>
      <vt:lpstr>BertForSequenceClassification as the best model saved.</vt:lpstr>
      <vt:lpstr>4.3 Collecting Unlabeled data</vt:lpstr>
      <vt:lpstr>4.4  Sentiment Analysis on unlabeled Twitter data</vt:lpstr>
      <vt:lpstr>BertForSequenceClassification Model Sentiment Prediction on unlabeled dataset</vt:lpstr>
      <vt:lpstr>Linear SVC Sentiment Analysis Result Comparison</vt:lpstr>
      <vt:lpstr>BertForSequence Sentiment Analysis Result Comparison</vt:lpstr>
      <vt:lpstr>Vader Lexicon Sentiment Analysis Result </vt:lpstr>
      <vt:lpstr>4.5 HYPOTHESIS TESTING  </vt:lpstr>
      <vt:lpstr>Chi-square Test Calculation on Pairing Continents</vt:lpstr>
      <vt:lpstr>Hypothesis testing result on pairing continents</vt:lpstr>
      <vt:lpstr>Chi-square Test Result Overall</vt:lpstr>
      <vt:lpstr>Chi-square Test Overall Result </vt:lpstr>
      <vt:lpstr>Chi-square Test Result Overall with Python Code</vt:lpstr>
      <vt:lpstr>5. DISCUSSIONS</vt:lpstr>
      <vt:lpstr>5.1 Result Interpretation</vt:lpstr>
      <vt:lpstr>5.2 DISCUSSION of Limitations</vt:lpstr>
      <vt:lpstr>6. CONCLUSIONS</vt:lpstr>
      <vt:lpstr>6. Conclusions</vt:lpstr>
      <vt:lpstr>6.1 Summary</vt:lpstr>
      <vt:lpstr>6.2 Recommendation for Future Research</vt:lpstr>
      <vt:lpstr>Appendices</vt:lpstr>
      <vt:lpstr>Appendices</vt:lpstr>
      <vt:lpstr>7. BIBLIOGRAPHY</vt:lpstr>
      <vt:lpstr>7. Bibliography</vt:lpstr>
      <vt:lpstr>7. Bibliography</vt:lpstr>
      <vt:lpstr>7. Bibliography</vt:lpstr>
      <vt:lpstr>7. Bibliography</vt:lpstr>
      <vt:lpstr>THANKS</vt:lpstr>
    </vt:vector>
  </TitlesOfParts>
  <Company>Career Partner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Lotz, Annika</dc:creator>
  <cp:lastModifiedBy>Henny Purwadi</cp:lastModifiedBy>
  <cp:revision>380</cp:revision>
  <dcterms:created xsi:type="dcterms:W3CDTF">2021-05-18T13:01:34Z</dcterms:created>
  <dcterms:modified xsi:type="dcterms:W3CDTF">2023-07-15T09:21:13Z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0x010100C6F4F09D5E2AC64BBD5E353DF3A6BD2C</vt:lpwstr>
  </property>
</Properties>
</file>